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drawings/drawing1.xml" ContentType="application/vnd.openxmlformats-officedocument.drawingml.chartshapes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5" r:id="rId5"/>
    <p:sldId id="266" r:id="rId6"/>
    <p:sldId id="267" r:id="rId7"/>
    <p:sldId id="262" r:id="rId8"/>
    <p:sldId id="263" r:id="rId9"/>
    <p:sldId id="279" r:id="rId10"/>
    <p:sldId id="278" r:id="rId11"/>
    <p:sldId id="269" r:id="rId12"/>
    <p:sldId id="270" r:id="rId13"/>
    <p:sldId id="271" r:id="rId14"/>
    <p:sldId id="272" r:id="rId15"/>
    <p:sldId id="273" r:id="rId16"/>
    <p:sldId id="276" r:id="rId17"/>
    <p:sldId id="274" r:id="rId18"/>
    <p:sldId id="275" r:id="rId19"/>
    <p:sldId id="277" r:id="rId20"/>
  </p:sldIdLst>
  <p:sldSz cx="9144000" cy="6858000" type="screen4x3"/>
  <p:notesSz cx="6797675" cy="9872663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8865" autoAdjust="0"/>
  </p:normalViewPr>
  <p:slideViewPr>
    <p:cSldViewPr>
      <p:cViewPr>
        <p:scale>
          <a:sx n="100" d="100"/>
          <a:sy n="100" d="100"/>
        </p:scale>
        <p:origin x="-294" y="-27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Foglio1!$B$1</c:f>
              <c:strCache>
                <c:ptCount val="1"/>
                <c:pt idx="0">
                  <c:v>2017-2018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4.6296296296296294E-2"/>
                  <c:y val="-9.259907780951807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Foglio1!$A$2</c:f>
              <c:strCache>
                <c:ptCount val="1"/>
                <c:pt idx="0">
                  <c:v>TOTALE DELITTI</c:v>
                </c:pt>
              </c:strCache>
            </c:strRef>
          </c:cat>
          <c:val>
            <c:numRef>
              <c:f>Foglio1!$B$2</c:f>
              <c:numCache>
                <c:formatCode>General</c:formatCode>
                <c:ptCount val="1"/>
                <c:pt idx="0">
                  <c:v>13466</c:v>
                </c:pt>
              </c:numCache>
            </c:numRef>
          </c:val>
        </c:ser>
        <c:ser>
          <c:idx val="1"/>
          <c:order val="1"/>
          <c:tx>
            <c:strRef>
              <c:f>Foglio1!$C$1</c:f>
              <c:strCache>
                <c:ptCount val="1"/>
                <c:pt idx="0">
                  <c:v>2018-2019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3.7037037037037035E-2"/>
                  <c:y val="-7.576288184415119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Foglio1!$A$2</c:f>
              <c:strCache>
                <c:ptCount val="1"/>
                <c:pt idx="0">
                  <c:v>TOTALE DELITTI</c:v>
                </c:pt>
              </c:strCache>
            </c:strRef>
          </c:cat>
          <c:val>
            <c:numRef>
              <c:f>Foglio1!$C$2</c:f>
              <c:numCache>
                <c:formatCode>General</c:formatCode>
                <c:ptCount val="1"/>
                <c:pt idx="0">
                  <c:v>12373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68010368"/>
        <c:axId val="68011904"/>
        <c:axId val="0"/>
      </c:bar3DChart>
      <c:catAx>
        <c:axId val="68010368"/>
        <c:scaling>
          <c:orientation val="minMax"/>
        </c:scaling>
        <c:delete val="0"/>
        <c:axPos val="b"/>
        <c:majorTickMark val="out"/>
        <c:minorTickMark val="none"/>
        <c:tickLblPos val="nextTo"/>
        <c:crossAx val="68011904"/>
        <c:crosses val="autoZero"/>
        <c:auto val="1"/>
        <c:lblAlgn val="ctr"/>
        <c:lblOffset val="100"/>
        <c:noMultiLvlLbl val="0"/>
      </c:catAx>
      <c:valAx>
        <c:axId val="68011904"/>
        <c:scaling>
          <c:orientation val="minMax"/>
          <c:min val="100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68010368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it-IT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Foglio1!$B$1</c:f>
              <c:strCache>
                <c:ptCount val="1"/>
                <c:pt idx="0">
                  <c:v>2017-2018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200" b="1"/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Foglio1!$A$2:$A$7</c:f>
              <c:strCache>
                <c:ptCount val="6"/>
                <c:pt idx="0">
                  <c:v>FURTI</c:v>
                </c:pt>
                <c:pt idx="1">
                  <c:v>RAPINE</c:v>
                </c:pt>
                <c:pt idx="2">
                  <c:v>LESIONI DOLOSE</c:v>
                </c:pt>
                <c:pt idx="3">
                  <c:v>STUPEFACENTI</c:v>
                </c:pt>
                <c:pt idx="4">
                  <c:v>TRUFFE E FRODI INF</c:v>
                </c:pt>
                <c:pt idx="5">
                  <c:v>DELITTI INFORMATICI</c:v>
                </c:pt>
              </c:strCache>
            </c:strRef>
          </c:cat>
          <c:val>
            <c:numRef>
              <c:f>Foglio1!$B$2:$B$7</c:f>
              <c:numCache>
                <c:formatCode>General</c:formatCode>
                <c:ptCount val="6"/>
                <c:pt idx="0">
                  <c:v>6641</c:v>
                </c:pt>
                <c:pt idx="1">
                  <c:v>127</c:v>
                </c:pt>
                <c:pt idx="2">
                  <c:v>369</c:v>
                </c:pt>
                <c:pt idx="3">
                  <c:v>232</c:v>
                </c:pt>
                <c:pt idx="4">
                  <c:v>1081</c:v>
                </c:pt>
                <c:pt idx="5">
                  <c:v>292</c:v>
                </c:pt>
              </c:numCache>
            </c:numRef>
          </c:val>
        </c:ser>
        <c:ser>
          <c:idx val="1"/>
          <c:order val="1"/>
          <c:tx>
            <c:strRef>
              <c:f>Foglio1!$C$1</c:f>
              <c:strCache>
                <c:ptCount val="1"/>
                <c:pt idx="0">
                  <c:v>2018-2019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5432098765432098E-2"/>
                  <c:y val="3.2152086149106503E-1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9.2592592592592587E-3"/>
                  <c:y val="-1.964222862626141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3888888888888888E-2"/>
                  <c:y val="-8.418097982683463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1.2345679012345678E-2"/>
                  <c:y val="-8.418097982683463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6.1728395061728392E-3"/>
                  <c:y val="-2.80603266089448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7.716049382716049E-3"/>
                  <c:y val="-8.418097982683463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200" b="1"/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Foglio1!$A$2:$A$7</c:f>
              <c:strCache>
                <c:ptCount val="6"/>
                <c:pt idx="0">
                  <c:v>FURTI</c:v>
                </c:pt>
                <c:pt idx="1">
                  <c:v>RAPINE</c:v>
                </c:pt>
                <c:pt idx="2">
                  <c:v>LESIONI DOLOSE</c:v>
                </c:pt>
                <c:pt idx="3">
                  <c:v>STUPEFACENTI</c:v>
                </c:pt>
                <c:pt idx="4">
                  <c:v>TRUFFE E FRODI INF</c:v>
                </c:pt>
                <c:pt idx="5">
                  <c:v>DELITTI INFORMATICI</c:v>
                </c:pt>
              </c:strCache>
            </c:strRef>
          </c:cat>
          <c:val>
            <c:numRef>
              <c:f>Foglio1!$C$2:$C$7</c:f>
              <c:numCache>
                <c:formatCode>General</c:formatCode>
                <c:ptCount val="6"/>
                <c:pt idx="0">
                  <c:v>5561</c:v>
                </c:pt>
                <c:pt idx="1">
                  <c:v>105</c:v>
                </c:pt>
                <c:pt idx="2">
                  <c:v>358</c:v>
                </c:pt>
                <c:pt idx="3">
                  <c:v>202</c:v>
                </c:pt>
                <c:pt idx="4">
                  <c:v>1195</c:v>
                </c:pt>
                <c:pt idx="5">
                  <c:v>349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4031616"/>
        <c:axId val="24033152"/>
        <c:axId val="0"/>
      </c:bar3DChart>
      <c:catAx>
        <c:axId val="24031616"/>
        <c:scaling>
          <c:orientation val="minMax"/>
        </c:scaling>
        <c:delete val="0"/>
        <c:axPos val="b"/>
        <c:majorTickMark val="out"/>
        <c:minorTickMark val="none"/>
        <c:tickLblPos val="nextTo"/>
        <c:crossAx val="24033152"/>
        <c:crosses val="autoZero"/>
        <c:auto val="1"/>
        <c:lblAlgn val="ctr"/>
        <c:lblOffset val="100"/>
        <c:noMultiLvlLbl val="0"/>
      </c:catAx>
      <c:valAx>
        <c:axId val="2403315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4031616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it-IT"/>
    </a:p>
  </c:tx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Foglio1!$B$1</c:f>
              <c:strCache>
                <c:ptCount val="1"/>
                <c:pt idx="0">
                  <c:v>2017-2018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2.7777777777777776E-2"/>
                  <c:y val="-3.647842459162824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4.6296296296296294E-3"/>
                  <c:y val="-5.050858789610078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Foglio1!$A$2:$A$3</c:f>
              <c:strCache>
                <c:ptCount val="2"/>
                <c:pt idx="0">
                  <c:v>ARRESTATI</c:v>
                </c:pt>
                <c:pt idx="1">
                  <c:v>DENUNCIATI</c:v>
                </c:pt>
              </c:strCache>
            </c:strRef>
          </c:cat>
          <c:val>
            <c:numRef>
              <c:f>Foglio1!$B$2:$B$3</c:f>
              <c:numCache>
                <c:formatCode>General</c:formatCode>
                <c:ptCount val="2"/>
                <c:pt idx="0">
                  <c:v>71</c:v>
                </c:pt>
                <c:pt idx="1">
                  <c:v>694</c:v>
                </c:pt>
              </c:numCache>
            </c:numRef>
          </c:val>
        </c:ser>
        <c:ser>
          <c:idx val="1"/>
          <c:order val="1"/>
          <c:tx>
            <c:strRef>
              <c:f>Foglio1!$C$1</c:f>
              <c:strCache>
                <c:ptCount val="1"/>
                <c:pt idx="0">
                  <c:v>2018-2019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2.6234567901234566E-2"/>
                  <c:y val="-3.367239193073375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8518518518518517E-2"/>
                  <c:y val="-3.647842459162834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Foglio1!$A$2:$A$3</c:f>
              <c:strCache>
                <c:ptCount val="2"/>
                <c:pt idx="0">
                  <c:v>ARRESTATI</c:v>
                </c:pt>
                <c:pt idx="1">
                  <c:v>DENUNCIATI</c:v>
                </c:pt>
              </c:strCache>
            </c:strRef>
          </c:cat>
          <c:val>
            <c:numRef>
              <c:f>Foglio1!$C$2:$C$3</c:f>
              <c:numCache>
                <c:formatCode>General</c:formatCode>
                <c:ptCount val="2"/>
                <c:pt idx="0">
                  <c:v>99</c:v>
                </c:pt>
                <c:pt idx="1">
                  <c:v>675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5779584"/>
        <c:axId val="25789568"/>
        <c:axId val="0"/>
      </c:bar3DChart>
      <c:catAx>
        <c:axId val="25779584"/>
        <c:scaling>
          <c:orientation val="minMax"/>
        </c:scaling>
        <c:delete val="0"/>
        <c:axPos val="b"/>
        <c:majorTickMark val="out"/>
        <c:minorTickMark val="none"/>
        <c:tickLblPos val="nextTo"/>
        <c:crossAx val="25789568"/>
        <c:crosses val="autoZero"/>
        <c:auto val="1"/>
        <c:lblAlgn val="ctr"/>
        <c:lblOffset val="100"/>
        <c:noMultiLvlLbl val="0"/>
      </c:catAx>
      <c:valAx>
        <c:axId val="2578956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5779584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it-IT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Foglio1!$B$1</c:f>
              <c:strCache>
                <c:ptCount val="1"/>
                <c:pt idx="0">
                  <c:v>2017-2018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3.0864197530864196E-3"/>
                  <c:y val="-3.647842459162837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2345679012345678E-2"/>
                  <c:y val="-4.209048991341732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Foglio1!$A$2:$A$3</c:f>
              <c:strCache>
                <c:ptCount val="2"/>
                <c:pt idx="0">
                  <c:v>PERSONE CONTROLLATE</c:v>
                </c:pt>
                <c:pt idx="1">
                  <c:v>VEICOLI CONTROLLATI</c:v>
                </c:pt>
              </c:strCache>
            </c:strRef>
          </c:cat>
          <c:val>
            <c:numRef>
              <c:f>Foglio1!$B$2:$B$3</c:f>
              <c:numCache>
                <c:formatCode>General</c:formatCode>
                <c:ptCount val="2"/>
                <c:pt idx="0">
                  <c:v>41583</c:v>
                </c:pt>
                <c:pt idx="1">
                  <c:v>14881</c:v>
                </c:pt>
              </c:numCache>
            </c:numRef>
          </c:val>
        </c:ser>
        <c:ser>
          <c:idx val="1"/>
          <c:order val="1"/>
          <c:tx>
            <c:strRef>
              <c:f>Foglio1!$C$1</c:f>
              <c:strCache>
                <c:ptCount val="1"/>
                <c:pt idx="0">
                  <c:v>2018-2019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2.0061728395061727E-2"/>
                  <c:y val="-4.209048991341731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3888888888888888E-2"/>
                  <c:y val="-4.209048991341732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Foglio1!$A$2:$A$3</c:f>
              <c:strCache>
                <c:ptCount val="2"/>
                <c:pt idx="0">
                  <c:v>PERSONE CONTROLLATE</c:v>
                </c:pt>
                <c:pt idx="1">
                  <c:v>VEICOLI CONTROLLATI</c:v>
                </c:pt>
              </c:strCache>
            </c:strRef>
          </c:cat>
          <c:val>
            <c:numRef>
              <c:f>Foglio1!$C$2:$C$3</c:f>
              <c:numCache>
                <c:formatCode>General</c:formatCode>
                <c:ptCount val="2"/>
                <c:pt idx="0">
                  <c:v>52458</c:v>
                </c:pt>
                <c:pt idx="1">
                  <c:v>19045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5845760"/>
        <c:axId val="25847296"/>
        <c:axId val="0"/>
      </c:bar3DChart>
      <c:catAx>
        <c:axId val="25845760"/>
        <c:scaling>
          <c:orientation val="minMax"/>
        </c:scaling>
        <c:delete val="0"/>
        <c:axPos val="b"/>
        <c:majorTickMark val="out"/>
        <c:minorTickMark val="none"/>
        <c:tickLblPos val="nextTo"/>
        <c:crossAx val="25847296"/>
        <c:crosses val="autoZero"/>
        <c:auto val="1"/>
        <c:lblAlgn val="ctr"/>
        <c:lblOffset val="100"/>
        <c:noMultiLvlLbl val="0"/>
      </c:catAx>
      <c:valAx>
        <c:axId val="2584729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5845760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it-IT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Foglio1!$B$1</c:f>
              <c:strCache>
                <c:ptCount val="1"/>
                <c:pt idx="0">
                  <c:v>2019</c:v>
                </c:pt>
              </c:strCache>
            </c:strRef>
          </c:tx>
          <c:invertIfNegative val="0"/>
          <c:cat>
            <c:strRef>
              <c:f>Foglio1!$A$2:$A$8</c:f>
              <c:strCache>
                <c:ptCount val="7"/>
                <c:pt idx="0">
                  <c:v>Respingimenti rinnovi</c:v>
                </c:pt>
                <c:pt idx="1">
                  <c:v>Espulsioni notificate</c:v>
                </c:pt>
                <c:pt idx="2">
                  <c:v>Ordini del Questore</c:v>
                </c:pt>
                <c:pt idx="3">
                  <c:v>Permessi revocati</c:v>
                </c:pt>
                <c:pt idx="4">
                  <c:v>Trattenimenti C.I.E.</c:v>
                </c:pt>
                <c:pt idx="5">
                  <c:v>Partenze Volontarie</c:v>
                </c:pt>
                <c:pt idx="6">
                  <c:v>Accompagnamenti in frontiera</c:v>
                </c:pt>
              </c:strCache>
            </c:strRef>
          </c:cat>
          <c:val>
            <c:numRef>
              <c:f>Foglio1!$B$2:$B$8</c:f>
              <c:numCache>
                <c:formatCode>General</c:formatCode>
                <c:ptCount val="7"/>
                <c:pt idx="0">
                  <c:v>188</c:v>
                </c:pt>
                <c:pt idx="1">
                  <c:v>113</c:v>
                </c:pt>
                <c:pt idx="2">
                  <c:v>85</c:v>
                </c:pt>
                <c:pt idx="3">
                  <c:v>188</c:v>
                </c:pt>
                <c:pt idx="4">
                  <c:v>2</c:v>
                </c:pt>
                <c:pt idx="5">
                  <c:v>16</c:v>
                </c:pt>
                <c:pt idx="6">
                  <c:v>1</c:v>
                </c:pt>
              </c:numCache>
            </c:numRef>
          </c:val>
        </c:ser>
        <c:ser>
          <c:idx val="1"/>
          <c:order val="1"/>
          <c:tx>
            <c:strRef>
              <c:f>Foglio1!$C$1</c:f>
              <c:strCache>
                <c:ptCount val="1"/>
                <c:pt idx="0">
                  <c:v>2018</c:v>
                </c:pt>
              </c:strCache>
            </c:strRef>
          </c:tx>
          <c:invertIfNegative val="0"/>
          <c:cat>
            <c:strRef>
              <c:f>Foglio1!$A$2:$A$8</c:f>
              <c:strCache>
                <c:ptCount val="7"/>
                <c:pt idx="0">
                  <c:v>Respingimenti rinnovi</c:v>
                </c:pt>
                <c:pt idx="1">
                  <c:v>Espulsioni notificate</c:v>
                </c:pt>
                <c:pt idx="2">
                  <c:v>Ordini del Questore</c:v>
                </c:pt>
                <c:pt idx="3">
                  <c:v>Permessi revocati</c:v>
                </c:pt>
                <c:pt idx="4">
                  <c:v>Trattenimenti C.I.E.</c:v>
                </c:pt>
                <c:pt idx="5">
                  <c:v>Partenze Volontarie</c:v>
                </c:pt>
                <c:pt idx="6">
                  <c:v>Accompagnamenti in frontiera</c:v>
                </c:pt>
              </c:strCache>
            </c:strRef>
          </c:cat>
          <c:val>
            <c:numRef>
              <c:f>Foglio1!$C$2:$C$8</c:f>
              <c:numCache>
                <c:formatCode>General</c:formatCode>
                <c:ptCount val="7"/>
                <c:pt idx="0">
                  <c:v>165</c:v>
                </c:pt>
                <c:pt idx="1">
                  <c:v>122</c:v>
                </c:pt>
                <c:pt idx="2">
                  <c:v>97</c:v>
                </c:pt>
                <c:pt idx="3">
                  <c:v>187</c:v>
                </c:pt>
                <c:pt idx="4">
                  <c:v>5</c:v>
                </c:pt>
                <c:pt idx="5">
                  <c:v>12</c:v>
                </c:pt>
                <c:pt idx="6">
                  <c:v>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3934464"/>
        <c:axId val="23936000"/>
      </c:barChart>
      <c:catAx>
        <c:axId val="23934464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 rot="0" vert="horz" anchor="t" anchorCtr="0"/>
          <a:lstStyle/>
          <a:p>
            <a:pPr>
              <a:defRPr sz="600" baseline="0"/>
            </a:pPr>
            <a:endParaRPr lang="it-IT"/>
          </a:p>
        </c:txPr>
        <c:crossAx val="23936000"/>
        <c:crosses val="autoZero"/>
        <c:auto val="1"/>
        <c:lblAlgn val="ctr"/>
        <c:lblOffset val="100"/>
        <c:noMultiLvlLbl val="0"/>
      </c:catAx>
      <c:valAx>
        <c:axId val="2393600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3934464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it-IT"/>
    </a:p>
  </c:tx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0.5</cdr:x>
      <cdr:y>0.4518</cdr:y>
    </cdr:from>
    <cdr:to>
      <cdr:x>0.54375</cdr:x>
      <cdr:y>0.53135</cdr:y>
    </cdr:to>
    <cdr:sp macro="" textlink="">
      <cdr:nvSpPr>
        <cdr:cNvPr id="6" name="CasellaDiTesto 5"/>
        <cdr:cNvSpPr txBox="1"/>
      </cdr:nvSpPr>
      <cdr:spPr>
        <a:xfrm xmlns:a="http://schemas.openxmlformats.org/drawingml/2006/main">
          <a:off x="4114800" y="2044824"/>
          <a:ext cx="360040" cy="3600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it-IT" sz="1100" dirty="0"/>
        </a:p>
      </cdr:txBody>
    </cdr:sp>
  </cdr:relSizeAnchor>
  <cdr:relSizeAnchor xmlns:cdr="http://schemas.openxmlformats.org/drawingml/2006/chartDrawing">
    <cdr:from>
      <cdr:x>0.64</cdr:x>
      <cdr:y>0.41998</cdr:y>
    </cdr:from>
    <cdr:to>
      <cdr:x>0.68375</cdr:x>
      <cdr:y>0.53135</cdr:y>
    </cdr:to>
    <cdr:sp macro="" textlink="">
      <cdr:nvSpPr>
        <cdr:cNvPr id="8" name="CasellaDiTesto 7"/>
        <cdr:cNvSpPr txBox="1"/>
      </cdr:nvSpPr>
      <cdr:spPr>
        <a:xfrm xmlns:a="http://schemas.openxmlformats.org/drawingml/2006/main">
          <a:off x="5266928" y="1900808"/>
          <a:ext cx="360045" cy="50405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it-IT" sz="1100" dirty="0"/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09/04/2019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09/04/2019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09/04/2019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09/04/2019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09/04/2019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09/04/2019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09/04/2019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09/04/2019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09/04/2019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09/04/2019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09/04/2019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49D355-16BD-4E45-BD9A-5EA878CF7CBD}" type="datetimeFigureOut">
              <a:rPr lang="it-IT" smtClean="0"/>
              <a:t>09/04/2019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/>
          <p:cNvSpPr txBox="1"/>
          <p:nvPr/>
        </p:nvSpPr>
        <p:spPr>
          <a:xfrm>
            <a:off x="970289" y="6309320"/>
            <a:ext cx="691276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600" b="1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DATI FESTA DELLA POLIZIA 2019</a:t>
            </a:r>
            <a:endParaRPr lang="it-IT" sz="1600" b="1" dirty="0">
              <a:latin typeface="Bookman Old Style" panose="02050604050505020204" pitchFamily="18" charset="0"/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2623" y="620688"/>
            <a:ext cx="3848100" cy="4981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66221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475656" y="274638"/>
            <a:ext cx="6605453" cy="994122"/>
          </a:xfrm>
        </p:spPr>
        <p:txBody>
          <a:bodyPr>
            <a:normAutofit/>
          </a:bodyPr>
          <a:lstStyle/>
          <a:p>
            <a:r>
              <a:rPr lang="it-IT" sz="1800" b="1" dirty="0" smtClean="0"/>
              <a:t>Principali </a:t>
            </a:r>
            <a:r>
              <a:rPr lang="it-IT" sz="1800" b="1" dirty="0"/>
              <a:t>operazioni di Polizia Giudiziaria</a:t>
            </a:r>
            <a:r>
              <a:rPr lang="it-IT" sz="2000" dirty="0"/>
              <a:t/>
            </a:r>
            <a:br>
              <a:rPr lang="it-IT" sz="2000" dirty="0"/>
            </a:br>
            <a:r>
              <a:rPr lang="it-IT" sz="1600" dirty="0"/>
              <a:t>(periodo di riferimento: 31 marzo 2017/2018 e 31 marzo 2018/2019)</a:t>
            </a:r>
            <a:br>
              <a:rPr lang="it-IT" sz="1600" dirty="0"/>
            </a:br>
            <a:endParaRPr lang="it-IT" sz="16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1400" b="1" dirty="0" smtClean="0"/>
              <a:t>Antidroga</a:t>
            </a:r>
            <a:r>
              <a:rPr lang="it-IT" sz="1400" dirty="0" smtClean="0"/>
              <a:t> -  Operazione Pusher 4 – Piazza pulita, 10 arresti 30 denunce 35 segnalati alla Prefettura – ottobre 2018</a:t>
            </a:r>
          </a:p>
          <a:p>
            <a:r>
              <a:rPr lang="it-IT" sz="1400" b="1" dirty="0" smtClean="0"/>
              <a:t>Reati contro la persona</a:t>
            </a:r>
            <a:r>
              <a:rPr lang="it-IT" sz="1400" dirty="0" smtClean="0"/>
              <a:t>:  6 arresti e 12  denunce per atti persecutori, lesioni, minacce, maltrattamenti in famiglia, nel corso del periodo indicato.</a:t>
            </a:r>
          </a:p>
          <a:p>
            <a:r>
              <a:rPr lang="it-IT" sz="1400" b="1" dirty="0" smtClean="0"/>
              <a:t>Furti in abitazione</a:t>
            </a:r>
            <a:r>
              <a:rPr lang="it-IT" sz="1400" dirty="0" smtClean="0"/>
              <a:t> ai danni di anziani -   maggio 2018 -  4 arresti </a:t>
            </a:r>
          </a:p>
          <a:p>
            <a:r>
              <a:rPr lang="it-IT" sz="1400" b="1" dirty="0" smtClean="0"/>
              <a:t>Truffe ai danni di compagnie assicurative </a:t>
            </a:r>
            <a:r>
              <a:rPr lang="it-IT" sz="1400" dirty="0" smtClean="0"/>
              <a:t>– settembre 2018 – 4 arresti</a:t>
            </a:r>
          </a:p>
          <a:p>
            <a:r>
              <a:rPr lang="it-IT" sz="1400" b="1" dirty="0" smtClean="0"/>
              <a:t>Danneggiamento autovetture </a:t>
            </a:r>
            <a:r>
              <a:rPr lang="it-IT" sz="1400" dirty="0" smtClean="0"/>
              <a:t>– un arresto – ottobre 2018</a:t>
            </a:r>
          </a:p>
          <a:p>
            <a:r>
              <a:rPr lang="it-IT" sz="1400" b="1" dirty="0" smtClean="0"/>
              <a:t>Truffa dei </a:t>
            </a:r>
            <a:r>
              <a:rPr lang="it-IT" sz="1400" b="1" dirty="0" err="1" smtClean="0"/>
              <a:t>rolex</a:t>
            </a:r>
            <a:r>
              <a:rPr lang="it-IT" sz="1400" b="1" dirty="0" smtClean="0"/>
              <a:t> </a:t>
            </a:r>
            <a:r>
              <a:rPr lang="it-IT" sz="1400" dirty="0" smtClean="0"/>
              <a:t>– un arresto novembre 2018</a:t>
            </a:r>
          </a:p>
          <a:p>
            <a:r>
              <a:rPr lang="it-IT" sz="1400" b="1" dirty="0" smtClean="0"/>
              <a:t>Tentata estorsione </a:t>
            </a:r>
            <a:r>
              <a:rPr lang="it-IT" sz="1400" dirty="0" smtClean="0"/>
              <a:t>nell’ambito della gestione dei rifiuti  ad Alassio  –  2 arresti  - dicembre 2018</a:t>
            </a:r>
          </a:p>
          <a:p>
            <a:r>
              <a:rPr lang="it-IT" sz="1400" b="1" dirty="0" smtClean="0"/>
              <a:t>Autovetture di lusso con documenti contraffatti  </a:t>
            </a:r>
            <a:r>
              <a:rPr lang="it-IT" sz="1400" dirty="0" smtClean="0"/>
              <a:t>–  12 arresti – Gennaio 2019</a:t>
            </a:r>
          </a:p>
          <a:p>
            <a:pPr marL="0" indent="0">
              <a:buNone/>
            </a:pPr>
            <a:endParaRPr lang="it-IT" sz="1400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60648"/>
            <a:ext cx="627906" cy="8128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CasellaDiTesto 5"/>
          <p:cNvSpPr txBox="1"/>
          <p:nvPr/>
        </p:nvSpPr>
        <p:spPr>
          <a:xfrm>
            <a:off x="7548752" y="6515472"/>
            <a:ext cx="1064715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800" dirty="0" smtClean="0"/>
              <a:t>Questura di Savona</a:t>
            </a:r>
            <a:endParaRPr lang="it-IT" sz="800" dirty="0"/>
          </a:p>
        </p:txBody>
      </p:sp>
    </p:spTree>
    <p:extLst>
      <p:ext uri="{BB962C8B-B14F-4D97-AF65-F5344CB8AC3E}">
        <p14:creationId xmlns:p14="http://schemas.microsoft.com/office/powerpoint/2010/main" val="38625236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634082"/>
          </a:xfrm>
        </p:spPr>
        <p:txBody>
          <a:bodyPr>
            <a:normAutofit/>
          </a:bodyPr>
          <a:lstStyle/>
          <a:p>
            <a:r>
              <a:rPr lang="it-IT" sz="1200" b="1" dirty="0" smtClean="0"/>
              <a:t>ATTIVITA’ DI PREVENZIONE</a:t>
            </a:r>
            <a:br>
              <a:rPr lang="it-IT" sz="1200" b="1" dirty="0" smtClean="0"/>
            </a:br>
            <a:r>
              <a:rPr lang="it-IT" sz="1200" b="1" dirty="0" smtClean="0"/>
              <a:t>(periodo di riferimento: 31 marzo 2017/2018 e 31 marzo 2018/2019)</a:t>
            </a:r>
            <a:endParaRPr lang="it-IT" sz="1200" b="1" dirty="0"/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31881238"/>
              </p:ext>
            </p:extLst>
          </p:nvPr>
        </p:nvGraphicFramePr>
        <p:xfrm>
          <a:off x="626890" y="1484784"/>
          <a:ext cx="7437512" cy="4465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13262"/>
                <a:gridCol w="1080120"/>
                <a:gridCol w="1044130"/>
              </a:tblGrid>
              <a:tr h="370840"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2018/19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2017/18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smtClean="0"/>
                        <a:t>Ordinanze per servizi di Ordine e Sicurezza Pubblica</a:t>
                      </a:r>
                    </a:p>
                    <a:p>
                      <a:r>
                        <a:rPr lang="it-IT" sz="1400" dirty="0" smtClean="0"/>
                        <a:t>(Eventi, manifestazioni</a:t>
                      </a:r>
                      <a:r>
                        <a:rPr lang="it-IT" sz="1400" baseline="0" dirty="0" smtClean="0"/>
                        <a:t> sportive, politiche, religiose, etc.)</a:t>
                      </a:r>
                      <a:endParaRPr lang="it-I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1176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1192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smtClean="0"/>
                        <a:t>Persone identificate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52.458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41.583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smtClean="0"/>
                        <a:t>Veicoli controllati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19.045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14.881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smtClean="0"/>
                        <a:t>Avvisi Orali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46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25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smtClean="0"/>
                        <a:t>Fogli di Via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57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56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smtClean="0"/>
                        <a:t>Ammonimenti per </a:t>
                      </a:r>
                      <a:r>
                        <a:rPr lang="it-IT" dirty="0" err="1" smtClean="0"/>
                        <a:t>stalking</a:t>
                      </a:r>
                      <a:r>
                        <a:rPr lang="it-IT" dirty="0" smtClean="0"/>
                        <a:t>/violenza domestica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25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25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smtClean="0"/>
                        <a:t>Esposti ex art. 1 TULPS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31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23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smtClean="0"/>
                        <a:t>Daspo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1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1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sz="1600" dirty="0" smtClean="0"/>
                        <a:t>Provvedimenti ex art.</a:t>
                      </a:r>
                      <a:r>
                        <a:rPr lang="it-IT" sz="1600" baseline="0" dirty="0" smtClean="0"/>
                        <a:t>100 TULPS </a:t>
                      </a:r>
                      <a:r>
                        <a:rPr lang="it-IT" sz="1400" baseline="0" dirty="0" smtClean="0"/>
                        <a:t>(sospensione licenza esercizi pubblici)</a:t>
                      </a:r>
                      <a:endParaRPr lang="it-I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12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15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smtClean="0"/>
                        <a:t>Ritiri amministrativi di armi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319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205</a:t>
                      </a:r>
                      <a:endParaRPr lang="it-IT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60648"/>
            <a:ext cx="627906" cy="8128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CasellaDiTesto 5"/>
          <p:cNvSpPr txBox="1"/>
          <p:nvPr/>
        </p:nvSpPr>
        <p:spPr>
          <a:xfrm>
            <a:off x="7548752" y="6515472"/>
            <a:ext cx="1064715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800" dirty="0" smtClean="0"/>
              <a:t>Questura di Savona</a:t>
            </a:r>
            <a:endParaRPr lang="it-IT" sz="800" dirty="0"/>
          </a:p>
        </p:txBody>
      </p:sp>
    </p:spTree>
    <p:extLst>
      <p:ext uri="{BB962C8B-B14F-4D97-AF65-F5344CB8AC3E}">
        <p14:creationId xmlns:p14="http://schemas.microsoft.com/office/powerpoint/2010/main" val="164994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sp>
        <p:nvSpPr>
          <p:cNvPr id="9" name="CasellaDiTesto 8"/>
          <p:cNvSpPr txBox="1"/>
          <p:nvPr/>
        </p:nvSpPr>
        <p:spPr>
          <a:xfrm>
            <a:off x="2098501" y="1412776"/>
            <a:ext cx="449225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dirty="0" smtClean="0"/>
              <a:t>Attività Amministrativa – Ufficio Immigrazione</a:t>
            </a:r>
          </a:p>
          <a:p>
            <a:pPr algn="ctr"/>
            <a:endParaRPr lang="it-IT" dirty="0"/>
          </a:p>
        </p:txBody>
      </p:sp>
      <p:graphicFrame>
        <p:nvGraphicFramePr>
          <p:cNvPr id="4" name="Tabel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9234190"/>
              </p:ext>
            </p:extLst>
          </p:nvPr>
        </p:nvGraphicFramePr>
        <p:xfrm>
          <a:off x="1403648" y="2276872"/>
          <a:ext cx="6264695" cy="338437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94112"/>
                <a:gridCol w="1147056"/>
                <a:gridCol w="1323527"/>
              </a:tblGrid>
              <a:tr h="650053">
                <a:tc>
                  <a:txBody>
                    <a:bodyPr/>
                    <a:lstStyle/>
                    <a:p>
                      <a:r>
                        <a:rPr lang="it-IT" sz="1100" b="1" dirty="0" smtClean="0"/>
                        <a:t>periodo di riferimento: 31 marzo 2017/2018 e </a:t>
                      </a:r>
                    </a:p>
                    <a:p>
                      <a:r>
                        <a:rPr lang="it-IT" sz="1100" b="1" dirty="0" smtClean="0"/>
                        <a:t>31 marzo 2018/2019</a:t>
                      </a:r>
                      <a:endParaRPr lang="it-IT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dirty="0" smtClean="0"/>
                        <a:t>2017/18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dirty="0" smtClean="0"/>
                        <a:t>2018/19</a:t>
                      </a:r>
                      <a:endParaRPr lang="it-IT" dirty="0"/>
                    </a:p>
                  </a:txBody>
                  <a:tcPr/>
                </a:tc>
              </a:tr>
              <a:tr h="533329">
                <a:tc>
                  <a:txBody>
                    <a:bodyPr/>
                    <a:lstStyle/>
                    <a:p>
                      <a:pPr algn="l" fontAlgn="b">
                        <a:lnSpc>
                          <a:spcPct val="100000"/>
                        </a:lnSpc>
                      </a:pPr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Stranieri </a:t>
                      </a:r>
                      <a:r>
                        <a:rPr lang="it-IT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regolari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00000"/>
                        </a:lnSpc>
                      </a:pPr>
                      <a:r>
                        <a:rPr lang="it-IT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20035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00000"/>
                        </a:lnSpc>
                      </a:pPr>
                      <a:r>
                        <a:rPr lang="it-IT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20175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</a:tr>
              <a:tr h="601008">
                <a:tc>
                  <a:txBody>
                    <a:bodyPr/>
                    <a:lstStyle/>
                    <a:p>
                      <a:pPr algn="l" fontAlgn="b">
                        <a:lnSpc>
                          <a:spcPct val="100000"/>
                        </a:lnSpc>
                      </a:pPr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Permessi di soggiorno </a:t>
                      </a:r>
                      <a:r>
                        <a:rPr lang="it-IT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prodotti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00000"/>
                        </a:lnSpc>
                      </a:pPr>
                      <a:r>
                        <a:rPr lang="it-IT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9181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00000"/>
                        </a:lnSpc>
                      </a:pPr>
                      <a:r>
                        <a:rPr lang="it-IT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9008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</a:tr>
              <a:tr h="533329">
                <a:tc>
                  <a:txBody>
                    <a:bodyPr/>
                    <a:lstStyle/>
                    <a:p>
                      <a:pPr algn="l" fontAlgn="b">
                        <a:lnSpc>
                          <a:spcPct val="100000"/>
                        </a:lnSpc>
                      </a:pPr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Permessi di soggiorno </a:t>
                      </a:r>
                      <a:r>
                        <a:rPr lang="it-IT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UE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00000"/>
                        </a:lnSpc>
                      </a:pPr>
                      <a:r>
                        <a:rPr lang="it-IT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1936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00000"/>
                        </a:lnSpc>
                      </a:pPr>
                      <a:r>
                        <a:rPr lang="it-IT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1783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</a:tr>
              <a:tr h="533329">
                <a:tc>
                  <a:txBody>
                    <a:bodyPr/>
                    <a:lstStyle/>
                    <a:p>
                      <a:pPr algn="l" fontAlgn="b">
                        <a:lnSpc>
                          <a:spcPct val="100000"/>
                        </a:lnSpc>
                      </a:pPr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Carta UE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00000"/>
                        </a:lnSpc>
                      </a:pPr>
                      <a:r>
                        <a:rPr lang="it-IT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433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00000"/>
                        </a:lnSpc>
                      </a:pPr>
                      <a:r>
                        <a:rPr lang="it-IT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401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</a:tr>
              <a:tr h="533329">
                <a:tc>
                  <a:txBody>
                    <a:bodyPr/>
                    <a:lstStyle/>
                    <a:p>
                      <a:pPr algn="l" fontAlgn="b">
                        <a:lnSpc>
                          <a:spcPct val="100000"/>
                        </a:lnSpc>
                      </a:pPr>
                      <a:r>
                        <a:rPr lang="it-IT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Richieste asilo ricevute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00000"/>
                        </a:lnSpc>
                      </a:pPr>
                      <a:r>
                        <a:rPr lang="it-IT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834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00000"/>
                        </a:lnSpc>
                      </a:pPr>
                      <a:r>
                        <a:rPr lang="it-IT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586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12" name="CasellaDiTesto 11"/>
          <p:cNvSpPr txBox="1"/>
          <p:nvPr/>
        </p:nvSpPr>
        <p:spPr>
          <a:xfrm>
            <a:off x="7548752" y="6515472"/>
            <a:ext cx="1064715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800" dirty="0" smtClean="0"/>
              <a:t>Questura di Savona</a:t>
            </a:r>
            <a:endParaRPr lang="it-IT" sz="800" dirty="0"/>
          </a:p>
        </p:txBody>
      </p:sp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60648"/>
            <a:ext cx="627906" cy="8128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7066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graphicFrame>
        <p:nvGraphicFramePr>
          <p:cNvPr id="8" name="Grafico 7"/>
          <p:cNvGraphicFramePr/>
          <p:nvPr>
            <p:extLst>
              <p:ext uri="{D42A27DB-BD31-4B8C-83A1-F6EECF244321}">
                <p14:modId xmlns:p14="http://schemas.microsoft.com/office/powerpoint/2010/main" val="1604291951"/>
              </p:ext>
            </p:extLst>
          </p:nvPr>
        </p:nvGraphicFramePr>
        <p:xfrm>
          <a:off x="611560" y="1988840"/>
          <a:ext cx="8280920" cy="4680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CasellaDiTesto 8"/>
          <p:cNvSpPr txBox="1"/>
          <p:nvPr/>
        </p:nvSpPr>
        <p:spPr>
          <a:xfrm>
            <a:off x="2470302" y="667077"/>
            <a:ext cx="4203395" cy="8156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dirty="0" smtClean="0"/>
              <a:t>Attività Amministrativa Immigrazione</a:t>
            </a:r>
          </a:p>
          <a:p>
            <a:pPr algn="ctr"/>
            <a:r>
              <a:rPr lang="it-IT" sz="1100" b="1" dirty="0" smtClean="0"/>
              <a:t>(</a:t>
            </a:r>
            <a:r>
              <a:rPr lang="it-IT" sz="1100" b="1" dirty="0"/>
              <a:t>periodo di riferimento: 31 marzo 2017/2018 e 31 marzo 2018/2019)</a:t>
            </a:r>
            <a:endParaRPr lang="it-IT" sz="1100" dirty="0" smtClean="0"/>
          </a:p>
          <a:p>
            <a:pPr algn="ctr"/>
            <a:endParaRPr lang="it-IT" dirty="0"/>
          </a:p>
        </p:txBody>
      </p:sp>
      <p:sp>
        <p:nvSpPr>
          <p:cNvPr id="11" name="CasellaDiTesto 10"/>
          <p:cNvSpPr txBox="1"/>
          <p:nvPr/>
        </p:nvSpPr>
        <p:spPr>
          <a:xfrm>
            <a:off x="7548752" y="6515472"/>
            <a:ext cx="1064715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800" dirty="0" smtClean="0"/>
              <a:t>Questura di Savona</a:t>
            </a:r>
            <a:endParaRPr lang="it-IT" sz="800" dirty="0"/>
          </a:p>
        </p:txBody>
      </p:sp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60648"/>
            <a:ext cx="627906" cy="8128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49745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sp>
        <p:nvSpPr>
          <p:cNvPr id="9" name="CasellaDiTesto 8"/>
          <p:cNvSpPr txBox="1"/>
          <p:nvPr/>
        </p:nvSpPr>
        <p:spPr>
          <a:xfrm>
            <a:off x="2859286" y="1412776"/>
            <a:ext cx="29706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dirty="0" smtClean="0"/>
              <a:t>Attività Polizia Amministrativa</a:t>
            </a:r>
            <a:endParaRPr lang="it-IT" dirty="0"/>
          </a:p>
        </p:txBody>
      </p:sp>
      <p:graphicFrame>
        <p:nvGraphicFramePr>
          <p:cNvPr id="4" name="Tabel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3945929"/>
              </p:ext>
            </p:extLst>
          </p:nvPr>
        </p:nvGraphicFramePr>
        <p:xfrm>
          <a:off x="1403648" y="2276872"/>
          <a:ext cx="6145103" cy="309634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21683"/>
                <a:gridCol w="1125159"/>
                <a:gridCol w="1298261"/>
              </a:tblGrid>
              <a:tr h="513767">
                <a:tc>
                  <a:txBody>
                    <a:bodyPr/>
                    <a:lstStyle/>
                    <a:p>
                      <a:r>
                        <a:rPr lang="it-IT" sz="1100" b="1" dirty="0" smtClean="0"/>
                        <a:t>periodo di riferimento: 31 marzo 2017/2018 e </a:t>
                      </a:r>
                    </a:p>
                    <a:p>
                      <a:r>
                        <a:rPr lang="it-IT" sz="1100" b="1" dirty="0" smtClean="0"/>
                        <a:t>31 marzo 2018/2019</a:t>
                      </a:r>
                      <a:endParaRPr lang="it-IT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dirty="0" smtClean="0"/>
                        <a:t>2019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dirty="0" smtClean="0"/>
                        <a:t>2018</a:t>
                      </a:r>
                      <a:endParaRPr lang="it-IT" dirty="0"/>
                    </a:p>
                  </a:txBody>
                  <a:tcPr/>
                </a:tc>
              </a:tr>
              <a:tr h="421514">
                <a:tc>
                  <a:txBody>
                    <a:bodyPr/>
                    <a:lstStyle/>
                    <a:p>
                      <a:pPr algn="l" fontAlgn="b">
                        <a:lnSpc>
                          <a:spcPct val="100000"/>
                        </a:lnSpc>
                      </a:pPr>
                      <a:r>
                        <a:rPr lang="it-IT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Passaporti e </a:t>
                      </a:r>
                      <a:r>
                        <a:rPr lang="it-IT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docum</a:t>
                      </a:r>
                      <a:r>
                        <a:rPr lang="it-IT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. vari d’espatrio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00000"/>
                        </a:lnSpc>
                      </a:pPr>
                      <a:r>
                        <a:rPr lang="it-IT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6823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00000"/>
                        </a:lnSpc>
                      </a:pPr>
                      <a:r>
                        <a:rPr lang="it-IT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5046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</a:tr>
              <a:tr h="475004">
                <a:tc>
                  <a:txBody>
                    <a:bodyPr/>
                    <a:lstStyle/>
                    <a:p>
                      <a:pPr algn="l" fontAlgn="b">
                        <a:lnSpc>
                          <a:spcPct val="100000"/>
                        </a:lnSpc>
                      </a:pPr>
                      <a:r>
                        <a:rPr lang="it-IT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Porti di fucile (rilasci/rinnovi)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00000"/>
                        </a:lnSpc>
                      </a:pPr>
                      <a:r>
                        <a:rPr lang="it-IT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1006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00000"/>
                        </a:lnSpc>
                      </a:pPr>
                      <a:r>
                        <a:rPr lang="it-IT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1066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</a:tr>
              <a:tr h="421514">
                <a:tc>
                  <a:txBody>
                    <a:bodyPr/>
                    <a:lstStyle/>
                    <a:p>
                      <a:pPr algn="l" fontAlgn="b">
                        <a:lnSpc>
                          <a:spcPct val="100000"/>
                        </a:lnSpc>
                      </a:pPr>
                      <a:r>
                        <a:rPr lang="it-IT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Autorizzazioni di Polizia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00000"/>
                        </a:lnSpc>
                      </a:pPr>
                      <a:r>
                        <a:rPr lang="it-IT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97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00000"/>
                        </a:lnSpc>
                      </a:pPr>
                      <a:r>
                        <a:rPr lang="it-IT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103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</a:tr>
              <a:tr h="421514">
                <a:tc>
                  <a:txBody>
                    <a:bodyPr/>
                    <a:lstStyle/>
                    <a:p>
                      <a:pPr algn="l" fontAlgn="b">
                        <a:lnSpc>
                          <a:spcPct val="100000"/>
                        </a:lnSpc>
                      </a:pPr>
                      <a:r>
                        <a:rPr lang="it-IT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Controlli esercizi pubblici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00000"/>
                        </a:lnSpc>
                      </a:pPr>
                      <a:r>
                        <a:rPr lang="it-IT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32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00000"/>
                        </a:lnSpc>
                      </a:pPr>
                      <a:r>
                        <a:rPr lang="it-IT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40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</a:tr>
              <a:tr h="421514">
                <a:tc>
                  <a:txBody>
                    <a:bodyPr/>
                    <a:lstStyle/>
                    <a:p>
                      <a:pPr algn="l" fontAlgn="b">
                        <a:lnSpc>
                          <a:spcPct val="100000"/>
                        </a:lnSpc>
                      </a:pPr>
                      <a:r>
                        <a:rPr lang="it-IT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Ritiro armi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00000"/>
                        </a:lnSpc>
                      </a:pPr>
                      <a:r>
                        <a:rPr lang="it-IT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319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00000"/>
                        </a:lnSpc>
                      </a:pPr>
                      <a:r>
                        <a:rPr lang="it-IT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205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</a:tr>
              <a:tr h="421514">
                <a:tc>
                  <a:txBody>
                    <a:bodyPr/>
                    <a:lstStyle/>
                    <a:p>
                      <a:pPr algn="l" fontAlgn="b">
                        <a:lnSpc>
                          <a:spcPct val="100000"/>
                        </a:lnSpc>
                      </a:pPr>
                      <a:r>
                        <a:rPr lang="it-IT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Provvedimenti sanzionatori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00000"/>
                        </a:lnSpc>
                      </a:pPr>
                      <a:r>
                        <a:rPr lang="it-IT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20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00000"/>
                        </a:lnSpc>
                      </a:pPr>
                      <a:r>
                        <a:rPr lang="it-IT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20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12" name="CasellaDiTesto 11"/>
          <p:cNvSpPr txBox="1"/>
          <p:nvPr/>
        </p:nvSpPr>
        <p:spPr>
          <a:xfrm>
            <a:off x="7548752" y="6515472"/>
            <a:ext cx="1064715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800" dirty="0" smtClean="0"/>
              <a:t>Questura di Savona</a:t>
            </a:r>
            <a:endParaRPr lang="it-IT" sz="800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60648"/>
            <a:ext cx="627906" cy="8128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19980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sp>
        <p:nvSpPr>
          <p:cNvPr id="9" name="CasellaDiTesto 8"/>
          <p:cNvSpPr txBox="1"/>
          <p:nvPr/>
        </p:nvSpPr>
        <p:spPr>
          <a:xfrm>
            <a:off x="3126809" y="521524"/>
            <a:ext cx="243470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dirty="0" smtClean="0"/>
              <a:t>Attività Polizia Stradale</a:t>
            </a:r>
          </a:p>
          <a:p>
            <a:pPr algn="ctr"/>
            <a:r>
              <a:rPr lang="it-IT" sz="1400" dirty="0" smtClean="0"/>
              <a:t>Infrazioni al codice della strada</a:t>
            </a:r>
            <a:endParaRPr lang="it-IT" sz="1400" dirty="0"/>
          </a:p>
        </p:txBody>
      </p:sp>
      <p:graphicFrame>
        <p:nvGraphicFramePr>
          <p:cNvPr id="4" name="Tabel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8435077"/>
              </p:ext>
            </p:extLst>
          </p:nvPr>
        </p:nvGraphicFramePr>
        <p:xfrm>
          <a:off x="1331640" y="1556792"/>
          <a:ext cx="5904657" cy="38164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76060"/>
                <a:gridCol w="1081134"/>
                <a:gridCol w="1247463"/>
              </a:tblGrid>
              <a:tr h="497733">
                <a:tc>
                  <a:txBody>
                    <a:bodyPr/>
                    <a:lstStyle/>
                    <a:p>
                      <a:r>
                        <a:rPr lang="it-IT" sz="1100" b="1" dirty="0" smtClean="0"/>
                        <a:t>periodo di riferimento: 31 marzo 2017/2018 e </a:t>
                      </a:r>
                    </a:p>
                    <a:p>
                      <a:r>
                        <a:rPr lang="it-IT" sz="1100" b="1" dirty="0" smtClean="0"/>
                        <a:t>31 marzo 2018/2019</a:t>
                      </a:r>
                      <a:endParaRPr lang="it-IT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dirty="0" smtClean="0"/>
                        <a:t>2019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dirty="0" smtClean="0"/>
                        <a:t>2018</a:t>
                      </a:r>
                      <a:endParaRPr lang="it-IT" dirty="0"/>
                    </a:p>
                  </a:txBody>
                  <a:tcPr/>
                </a:tc>
              </a:tr>
              <a:tr h="408359">
                <a:tc>
                  <a:txBody>
                    <a:bodyPr/>
                    <a:lstStyle/>
                    <a:p>
                      <a:pPr algn="l" fontAlgn="b">
                        <a:lnSpc>
                          <a:spcPct val="100000"/>
                        </a:lnSpc>
                      </a:pPr>
                      <a:r>
                        <a:rPr lang="it-IT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Infrazioni accertate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00000"/>
                        </a:lnSpc>
                      </a:pPr>
                      <a:r>
                        <a:rPr lang="it-IT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14375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00000"/>
                        </a:lnSpc>
                      </a:pPr>
                      <a:r>
                        <a:rPr lang="it-IT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24524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</a:tr>
              <a:tr h="460179">
                <a:tc>
                  <a:txBody>
                    <a:bodyPr/>
                    <a:lstStyle/>
                    <a:p>
                      <a:pPr algn="l" fontAlgn="b">
                        <a:lnSpc>
                          <a:spcPct val="100000"/>
                        </a:lnSpc>
                      </a:pPr>
                      <a:r>
                        <a:rPr lang="it-IT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Veicoli sequestrati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00000"/>
                        </a:lnSpc>
                      </a:pPr>
                      <a:r>
                        <a:rPr lang="it-IT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164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00000"/>
                        </a:lnSpc>
                      </a:pPr>
                      <a:r>
                        <a:rPr lang="it-IT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109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</a:tr>
              <a:tr h="408359">
                <a:tc>
                  <a:txBody>
                    <a:bodyPr/>
                    <a:lstStyle/>
                    <a:p>
                      <a:pPr algn="l" fontAlgn="b">
                        <a:lnSpc>
                          <a:spcPct val="100000"/>
                        </a:lnSpc>
                      </a:pPr>
                      <a:r>
                        <a:rPr lang="it-IT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Guida in stato di ebbrezza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00000"/>
                        </a:lnSpc>
                      </a:pPr>
                      <a:r>
                        <a:rPr lang="it-IT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145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00000"/>
                        </a:lnSpc>
                      </a:pPr>
                      <a:r>
                        <a:rPr lang="it-IT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128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</a:tr>
              <a:tr h="408359">
                <a:tc>
                  <a:txBody>
                    <a:bodyPr/>
                    <a:lstStyle/>
                    <a:p>
                      <a:pPr algn="l" fontAlgn="b">
                        <a:lnSpc>
                          <a:spcPct val="100000"/>
                        </a:lnSpc>
                      </a:pPr>
                      <a:r>
                        <a:rPr lang="it-IT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Cinture</a:t>
                      </a:r>
                      <a:r>
                        <a:rPr lang="it-IT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di sicurezza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00000"/>
                        </a:lnSpc>
                      </a:pPr>
                      <a:r>
                        <a:rPr lang="it-IT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419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00000"/>
                        </a:lnSpc>
                      </a:pPr>
                      <a:r>
                        <a:rPr lang="it-IT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221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</a:tr>
              <a:tr h="408359">
                <a:tc>
                  <a:txBody>
                    <a:bodyPr/>
                    <a:lstStyle/>
                    <a:p>
                      <a:pPr algn="l" fontAlgn="b">
                        <a:lnSpc>
                          <a:spcPct val="100000"/>
                        </a:lnSpc>
                      </a:pPr>
                      <a:r>
                        <a:rPr lang="it-IT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Utilizzo cellulare durante la guida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00000"/>
                        </a:lnSpc>
                      </a:pPr>
                      <a:r>
                        <a:rPr lang="it-IT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113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00000"/>
                        </a:lnSpc>
                      </a:pPr>
                      <a:r>
                        <a:rPr lang="it-IT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126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</a:tr>
              <a:tr h="408359">
                <a:tc>
                  <a:txBody>
                    <a:bodyPr/>
                    <a:lstStyle/>
                    <a:p>
                      <a:pPr algn="l" fontAlgn="b">
                        <a:lnSpc>
                          <a:spcPct val="100000"/>
                        </a:lnSpc>
                      </a:pPr>
                      <a:r>
                        <a:rPr lang="it-IT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Infraz</a:t>
                      </a:r>
                      <a:r>
                        <a:rPr lang="it-IT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. Correlate al trasporto merci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00000"/>
                        </a:lnSpc>
                      </a:pPr>
                      <a:r>
                        <a:rPr lang="it-IT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236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00000"/>
                        </a:lnSpc>
                      </a:pPr>
                      <a:r>
                        <a:rPr lang="it-IT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148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</a:tr>
              <a:tr h="408359">
                <a:tc>
                  <a:txBody>
                    <a:bodyPr/>
                    <a:lstStyle/>
                    <a:p>
                      <a:pPr algn="l" fontAlgn="b">
                        <a:lnSpc>
                          <a:spcPct val="100000"/>
                        </a:lnSpc>
                      </a:pPr>
                      <a:r>
                        <a:rPr lang="it-IT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Persone arrestate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00000"/>
                        </a:lnSpc>
                      </a:pPr>
                      <a:r>
                        <a:rPr lang="it-IT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4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00000"/>
                        </a:lnSpc>
                      </a:pPr>
                      <a:r>
                        <a:rPr lang="it-IT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</a:tr>
              <a:tr h="408359">
                <a:tc>
                  <a:txBody>
                    <a:bodyPr/>
                    <a:lstStyle/>
                    <a:p>
                      <a:pPr algn="l" fontAlgn="b">
                        <a:lnSpc>
                          <a:spcPct val="100000"/>
                        </a:lnSpc>
                      </a:pPr>
                      <a:r>
                        <a:rPr lang="it-IT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Persone denunciate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00000"/>
                        </a:lnSpc>
                      </a:pPr>
                      <a:r>
                        <a:rPr lang="it-IT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81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00000"/>
                        </a:lnSpc>
                      </a:pPr>
                      <a:r>
                        <a:rPr lang="it-IT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167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12" name="CasellaDiTesto 11"/>
          <p:cNvSpPr txBox="1"/>
          <p:nvPr/>
        </p:nvSpPr>
        <p:spPr>
          <a:xfrm>
            <a:off x="7548752" y="6515472"/>
            <a:ext cx="1064715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800" dirty="0" smtClean="0"/>
              <a:t>Questura di Savona</a:t>
            </a:r>
            <a:endParaRPr lang="it-IT" sz="800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60648"/>
            <a:ext cx="627906" cy="8128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46842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sp>
        <p:nvSpPr>
          <p:cNvPr id="9" name="CasellaDiTesto 8"/>
          <p:cNvSpPr txBox="1"/>
          <p:nvPr/>
        </p:nvSpPr>
        <p:spPr>
          <a:xfrm>
            <a:off x="3218282" y="1412776"/>
            <a:ext cx="232903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dirty="0" smtClean="0"/>
              <a:t>Attività Polizia Stradale</a:t>
            </a:r>
          </a:p>
          <a:p>
            <a:pPr algn="ctr"/>
            <a:r>
              <a:rPr lang="it-IT" sz="1400" dirty="0" smtClean="0"/>
              <a:t>Infortunistica</a:t>
            </a:r>
            <a:endParaRPr lang="it-IT" sz="1400" dirty="0"/>
          </a:p>
        </p:txBody>
      </p:sp>
      <p:graphicFrame>
        <p:nvGraphicFramePr>
          <p:cNvPr id="4" name="Tabel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4843013"/>
              </p:ext>
            </p:extLst>
          </p:nvPr>
        </p:nvGraphicFramePr>
        <p:xfrm>
          <a:off x="1403648" y="2276872"/>
          <a:ext cx="5976663" cy="30243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19670"/>
                <a:gridCol w="1094318"/>
                <a:gridCol w="1262675"/>
              </a:tblGrid>
              <a:tr h="848239">
                <a:tc>
                  <a:txBody>
                    <a:bodyPr/>
                    <a:lstStyle/>
                    <a:p>
                      <a:r>
                        <a:rPr lang="it-IT" sz="1100" b="1" dirty="0" smtClean="0"/>
                        <a:t>periodo di riferimento: 31 marzo 2017/2018 e </a:t>
                      </a:r>
                    </a:p>
                    <a:p>
                      <a:r>
                        <a:rPr lang="it-IT" sz="1100" b="1" dirty="0" smtClean="0"/>
                        <a:t>31 marzo 2018/2019</a:t>
                      </a:r>
                      <a:endParaRPr lang="it-IT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dirty="0" smtClean="0"/>
                        <a:t>2019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dirty="0" smtClean="0"/>
                        <a:t>2018</a:t>
                      </a:r>
                      <a:endParaRPr lang="it-IT" dirty="0"/>
                    </a:p>
                  </a:txBody>
                  <a:tcPr/>
                </a:tc>
              </a:tr>
              <a:tr h="695928">
                <a:tc>
                  <a:txBody>
                    <a:bodyPr/>
                    <a:lstStyle/>
                    <a:p>
                      <a:pPr algn="l" fontAlgn="b">
                        <a:lnSpc>
                          <a:spcPct val="100000"/>
                        </a:lnSpc>
                      </a:pPr>
                      <a:r>
                        <a:rPr lang="it-IT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Incidenti mortali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00000"/>
                        </a:lnSpc>
                      </a:pPr>
                      <a:r>
                        <a:rPr lang="it-IT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4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00000"/>
                        </a:lnSpc>
                      </a:pPr>
                      <a:r>
                        <a:rPr lang="it-IT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10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</a:tr>
              <a:tr h="784241">
                <a:tc>
                  <a:txBody>
                    <a:bodyPr/>
                    <a:lstStyle/>
                    <a:p>
                      <a:pPr algn="l" fontAlgn="b">
                        <a:lnSpc>
                          <a:spcPct val="100000"/>
                        </a:lnSpc>
                      </a:pPr>
                      <a:r>
                        <a:rPr lang="it-IT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Incidenti con feriti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00000"/>
                        </a:lnSpc>
                      </a:pPr>
                      <a:r>
                        <a:rPr lang="it-IT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203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00000"/>
                        </a:lnSpc>
                      </a:pPr>
                      <a:r>
                        <a:rPr lang="it-IT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307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</a:tr>
              <a:tr h="695928">
                <a:tc>
                  <a:txBody>
                    <a:bodyPr/>
                    <a:lstStyle/>
                    <a:p>
                      <a:pPr algn="l" fontAlgn="b">
                        <a:lnSpc>
                          <a:spcPct val="100000"/>
                        </a:lnSpc>
                      </a:pPr>
                      <a:r>
                        <a:rPr lang="it-IT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Incidenti con danni</a:t>
                      </a:r>
                      <a:r>
                        <a:rPr lang="it-IT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a cose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00000"/>
                        </a:lnSpc>
                      </a:pPr>
                      <a:r>
                        <a:rPr lang="it-IT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100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00000"/>
                        </a:lnSpc>
                      </a:pPr>
                      <a:r>
                        <a:rPr lang="it-IT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132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12" name="CasellaDiTesto 11"/>
          <p:cNvSpPr txBox="1"/>
          <p:nvPr/>
        </p:nvSpPr>
        <p:spPr>
          <a:xfrm>
            <a:off x="7548752" y="6515472"/>
            <a:ext cx="1064715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800" dirty="0" smtClean="0"/>
              <a:t>Questura di Savona</a:t>
            </a:r>
            <a:endParaRPr lang="it-IT" sz="800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60648"/>
            <a:ext cx="627906" cy="8128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01800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sp>
        <p:nvSpPr>
          <p:cNvPr id="9" name="CasellaDiTesto 8"/>
          <p:cNvSpPr txBox="1"/>
          <p:nvPr/>
        </p:nvSpPr>
        <p:spPr>
          <a:xfrm>
            <a:off x="2679419" y="1412776"/>
            <a:ext cx="34067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dirty="0" smtClean="0"/>
              <a:t>Attività Polizia Frontiera Marittima</a:t>
            </a:r>
            <a:endParaRPr lang="it-IT" dirty="0"/>
          </a:p>
        </p:txBody>
      </p:sp>
      <p:graphicFrame>
        <p:nvGraphicFramePr>
          <p:cNvPr id="4" name="Tabel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9069030"/>
              </p:ext>
            </p:extLst>
          </p:nvPr>
        </p:nvGraphicFramePr>
        <p:xfrm>
          <a:off x="1403648" y="2276872"/>
          <a:ext cx="5976663" cy="324036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19670"/>
                <a:gridCol w="1094318"/>
                <a:gridCol w="1262675"/>
              </a:tblGrid>
              <a:tr h="523089">
                <a:tc>
                  <a:txBody>
                    <a:bodyPr/>
                    <a:lstStyle/>
                    <a:p>
                      <a:r>
                        <a:rPr lang="it-IT" sz="1100" b="1" dirty="0" smtClean="0"/>
                        <a:t>periodo di riferimento: 31 marzo 2017/2018 e </a:t>
                      </a:r>
                    </a:p>
                    <a:p>
                      <a:r>
                        <a:rPr lang="it-IT" sz="1100" b="1" dirty="0" smtClean="0"/>
                        <a:t>31 marzo 2018/2019</a:t>
                      </a:r>
                      <a:endParaRPr lang="it-IT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dirty="0" smtClean="0"/>
                        <a:t>2019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dirty="0" smtClean="0"/>
                        <a:t>2018</a:t>
                      </a:r>
                      <a:endParaRPr lang="it-IT" dirty="0"/>
                    </a:p>
                  </a:txBody>
                  <a:tcPr/>
                </a:tc>
              </a:tr>
              <a:tr h="516997">
                <a:tc>
                  <a:txBody>
                    <a:bodyPr/>
                    <a:lstStyle/>
                    <a:p>
                      <a:pPr algn="l" fontAlgn="b">
                        <a:lnSpc>
                          <a:spcPct val="100000"/>
                        </a:lnSpc>
                      </a:pPr>
                      <a:r>
                        <a:rPr lang="it-IT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Verifiche su navi da crociera, traghetti, trasporto merci e imbarcazioni da diporto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00000"/>
                        </a:lnSpc>
                      </a:pPr>
                      <a:r>
                        <a:rPr lang="it-IT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2251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00000"/>
                        </a:lnSpc>
                      </a:pPr>
                      <a:r>
                        <a:rPr lang="it-IT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2247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</a:tr>
              <a:tr h="483623">
                <a:tc>
                  <a:txBody>
                    <a:bodyPr/>
                    <a:lstStyle/>
                    <a:p>
                      <a:pPr algn="l" fontAlgn="b">
                        <a:lnSpc>
                          <a:spcPct val="100000"/>
                        </a:lnSpc>
                      </a:pPr>
                      <a:r>
                        <a:rPr lang="it-IT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Controlli documentali e pratiche di bordo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00000"/>
                        </a:lnSpc>
                      </a:pPr>
                      <a:r>
                        <a:rPr lang="it-IT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1.122.474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00000"/>
                        </a:lnSpc>
                      </a:pPr>
                      <a:r>
                        <a:rPr lang="it-IT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1.114.950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</a:tr>
              <a:tr h="429163">
                <a:tc>
                  <a:txBody>
                    <a:bodyPr/>
                    <a:lstStyle/>
                    <a:p>
                      <a:pPr algn="l" fontAlgn="b">
                        <a:lnSpc>
                          <a:spcPct val="100000"/>
                        </a:lnSpc>
                      </a:pPr>
                      <a:r>
                        <a:rPr lang="it-IT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Respingimenti alla frontiera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00000"/>
                        </a:lnSpc>
                      </a:pPr>
                      <a:r>
                        <a:rPr lang="it-IT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13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00000"/>
                        </a:lnSpc>
                      </a:pPr>
                      <a:r>
                        <a:rPr lang="it-IT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7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</a:tr>
              <a:tr h="429163">
                <a:tc>
                  <a:txBody>
                    <a:bodyPr/>
                    <a:lstStyle/>
                    <a:p>
                      <a:pPr algn="l" fontAlgn="b">
                        <a:lnSpc>
                          <a:spcPct val="100000"/>
                        </a:lnSpc>
                      </a:pPr>
                      <a:r>
                        <a:rPr lang="it-IT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Arrestati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00000"/>
                        </a:lnSpc>
                      </a:pPr>
                      <a:r>
                        <a:rPr lang="it-IT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5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00000"/>
                        </a:lnSpc>
                      </a:pPr>
                      <a:r>
                        <a:rPr lang="it-IT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0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</a:tr>
              <a:tr h="429163">
                <a:tc>
                  <a:txBody>
                    <a:bodyPr/>
                    <a:lstStyle/>
                    <a:p>
                      <a:pPr algn="l" fontAlgn="b">
                        <a:lnSpc>
                          <a:spcPct val="100000"/>
                        </a:lnSpc>
                      </a:pPr>
                      <a:r>
                        <a:rPr lang="it-IT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Denunciati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00000"/>
                        </a:lnSpc>
                      </a:pPr>
                      <a:r>
                        <a:rPr lang="it-IT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6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00000"/>
                        </a:lnSpc>
                      </a:pPr>
                      <a:r>
                        <a:rPr lang="it-IT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26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</a:tr>
              <a:tr h="429163">
                <a:tc>
                  <a:txBody>
                    <a:bodyPr/>
                    <a:lstStyle/>
                    <a:p>
                      <a:pPr algn="l" fontAlgn="b">
                        <a:lnSpc>
                          <a:spcPct val="100000"/>
                        </a:lnSpc>
                      </a:pPr>
                      <a:endParaRPr lang="it-IT" sz="14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00000"/>
                        </a:lnSpc>
                      </a:pP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00000"/>
                        </a:lnSpc>
                      </a:pP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12" name="CasellaDiTesto 11"/>
          <p:cNvSpPr txBox="1"/>
          <p:nvPr/>
        </p:nvSpPr>
        <p:spPr>
          <a:xfrm>
            <a:off x="7548752" y="6515472"/>
            <a:ext cx="1064715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800" dirty="0" smtClean="0"/>
              <a:t>Questura di Savona</a:t>
            </a:r>
            <a:endParaRPr lang="it-IT" sz="800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60648"/>
            <a:ext cx="627906" cy="8128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01800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sp>
        <p:nvSpPr>
          <p:cNvPr id="9" name="CasellaDiTesto 8"/>
          <p:cNvSpPr txBox="1"/>
          <p:nvPr/>
        </p:nvSpPr>
        <p:spPr>
          <a:xfrm>
            <a:off x="2103014" y="1412776"/>
            <a:ext cx="45595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dirty="0" smtClean="0"/>
              <a:t>Attività Polizia Ferroviaria – Savona ed Albenga</a:t>
            </a:r>
            <a:endParaRPr lang="it-IT" dirty="0"/>
          </a:p>
        </p:txBody>
      </p:sp>
      <p:graphicFrame>
        <p:nvGraphicFramePr>
          <p:cNvPr id="4" name="Tabel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0830231"/>
              </p:ext>
            </p:extLst>
          </p:nvPr>
        </p:nvGraphicFramePr>
        <p:xfrm>
          <a:off x="2103014" y="2204864"/>
          <a:ext cx="4701234" cy="2880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28102"/>
                <a:gridCol w="1073132"/>
              </a:tblGrid>
              <a:tr h="672696">
                <a:tc>
                  <a:txBody>
                    <a:bodyPr/>
                    <a:lstStyle/>
                    <a:p>
                      <a:r>
                        <a:rPr lang="it-IT" sz="1100" b="1" dirty="0" smtClean="0"/>
                        <a:t>periodo di riferimento: 31 marzo 2017/2018 e </a:t>
                      </a:r>
                    </a:p>
                    <a:p>
                      <a:r>
                        <a:rPr lang="it-IT" sz="1100" b="1" dirty="0" smtClean="0"/>
                        <a:t>31 marzo 2018/2019</a:t>
                      </a:r>
                      <a:endParaRPr lang="it-IT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it-IT" dirty="0"/>
                    </a:p>
                  </a:txBody>
                  <a:tcPr/>
                </a:tc>
              </a:tr>
              <a:tr h="551906">
                <a:tc>
                  <a:txBody>
                    <a:bodyPr/>
                    <a:lstStyle/>
                    <a:p>
                      <a:pPr algn="l" fontAlgn="b">
                        <a:lnSpc>
                          <a:spcPct val="100000"/>
                        </a:lnSpc>
                      </a:pPr>
                      <a:r>
                        <a:rPr lang="it-IT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servizi sui treni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00000"/>
                        </a:lnSpc>
                      </a:pPr>
                      <a:r>
                        <a:rPr lang="it-IT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303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</a:tr>
              <a:tr h="551906">
                <a:tc>
                  <a:txBody>
                    <a:bodyPr/>
                    <a:lstStyle/>
                    <a:p>
                      <a:pPr algn="l" fontAlgn="b">
                        <a:lnSpc>
                          <a:spcPct val="100000"/>
                        </a:lnSpc>
                      </a:pPr>
                      <a:r>
                        <a:rPr lang="it-IT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Minori rintracciati 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00000"/>
                        </a:lnSpc>
                      </a:pPr>
                      <a:r>
                        <a:rPr lang="it-IT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12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</a:tr>
              <a:tr h="551906">
                <a:tc>
                  <a:txBody>
                    <a:bodyPr/>
                    <a:lstStyle/>
                    <a:p>
                      <a:pPr algn="l" fontAlgn="b">
                        <a:lnSpc>
                          <a:spcPct val="100000"/>
                        </a:lnSpc>
                      </a:pPr>
                      <a:r>
                        <a:rPr lang="it-IT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Arresti in ambito ferroviario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00000"/>
                        </a:lnSpc>
                      </a:pPr>
                      <a:r>
                        <a:rPr lang="it-IT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7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</a:tr>
              <a:tr h="551906">
                <a:tc>
                  <a:txBody>
                    <a:bodyPr/>
                    <a:lstStyle/>
                    <a:p>
                      <a:pPr algn="l" fontAlgn="b">
                        <a:lnSpc>
                          <a:spcPct val="100000"/>
                        </a:lnSpc>
                      </a:pPr>
                      <a:r>
                        <a:rPr lang="it-IT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Denunciati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00000"/>
                        </a:lnSpc>
                      </a:pPr>
                      <a:r>
                        <a:rPr lang="it-IT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52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12" name="CasellaDiTesto 11"/>
          <p:cNvSpPr txBox="1"/>
          <p:nvPr/>
        </p:nvSpPr>
        <p:spPr>
          <a:xfrm>
            <a:off x="7548752" y="6515472"/>
            <a:ext cx="1064715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800" dirty="0" smtClean="0"/>
              <a:t>Questura di Savona</a:t>
            </a:r>
            <a:endParaRPr lang="it-IT" sz="800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60648"/>
            <a:ext cx="627906" cy="8128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01800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sp>
        <p:nvSpPr>
          <p:cNvPr id="9" name="CasellaDiTesto 8"/>
          <p:cNvSpPr txBox="1"/>
          <p:nvPr/>
        </p:nvSpPr>
        <p:spPr>
          <a:xfrm>
            <a:off x="2211986" y="1412776"/>
            <a:ext cx="43416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dirty="0" smtClean="0"/>
              <a:t>Attività Polizia Postale e delle Comunicazioni</a:t>
            </a:r>
            <a:endParaRPr lang="it-IT" dirty="0"/>
          </a:p>
        </p:txBody>
      </p:sp>
      <p:graphicFrame>
        <p:nvGraphicFramePr>
          <p:cNvPr id="4" name="Tabel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1086072"/>
              </p:ext>
            </p:extLst>
          </p:nvPr>
        </p:nvGraphicFramePr>
        <p:xfrm>
          <a:off x="1403648" y="2276872"/>
          <a:ext cx="5375500" cy="2660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55585"/>
                <a:gridCol w="984246"/>
                <a:gridCol w="1135669"/>
              </a:tblGrid>
              <a:tr h="441386">
                <a:tc>
                  <a:txBody>
                    <a:bodyPr/>
                    <a:lstStyle/>
                    <a:p>
                      <a:r>
                        <a:rPr lang="it-IT" sz="1100" b="1" dirty="0" smtClean="0"/>
                        <a:t>periodo di riferimento: 31 marzo 2017/2018 e </a:t>
                      </a:r>
                    </a:p>
                    <a:p>
                      <a:r>
                        <a:rPr lang="it-IT" sz="1100" b="1" dirty="0" smtClean="0"/>
                        <a:t>31 marzo 2018/2019</a:t>
                      </a:r>
                      <a:endParaRPr lang="it-IT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dirty="0" smtClean="0"/>
                        <a:t>2019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dirty="0" smtClean="0"/>
                        <a:t>2018</a:t>
                      </a:r>
                      <a:endParaRPr lang="it-IT" dirty="0"/>
                    </a:p>
                  </a:txBody>
                  <a:tcPr/>
                </a:tc>
              </a:tr>
              <a:tr h="362130">
                <a:tc>
                  <a:txBody>
                    <a:bodyPr/>
                    <a:lstStyle/>
                    <a:p>
                      <a:pPr algn="l" fontAlgn="b">
                        <a:lnSpc>
                          <a:spcPct val="100000"/>
                        </a:lnSpc>
                      </a:pPr>
                      <a:r>
                        <a:rPr lang="it-IT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Denunce ricevute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00000"/>
                        </a:lnSpc>
                      </a:pPr>
                      <a:r>
                        <a:rPr lang="it-IT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444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00000"/>
                        </a:lnSpc>
                      </a:pPr>
                      <a:r>
                        <a:rPr lang="it-IT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388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</a:tr>
              <a:tr h="408084">
                <a:tc>
                  <a:txBody>
                    <a:bodyPr/>
                    <a:lstStyle/>
                    <a:p>
                      <a:pPr algn="l" fontAlgn="b">
                        <a:lnSpc>
                          <a:spcPct val="100000"/>
                        </a:lnSpc>
                      </a:pPr>
                      <a:r>
                        <a:rPr lang="it-IT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Persone denunciate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00000"/>
                        </a:lnSpc>
                      </a:pPr>
                      <a:r>
                        <a:rPr lang="it-IT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37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00000"/>
                        </a:lnSpc>
                      </a:pPr>
                      <a:r>
                        <a:rPr lang="it-IT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45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</a:tr>
              <a:tr h="362130">
                <a:tc>
                  <a:txBody>
                    <a:bodyPr/>
                    <a:lstStyle/>
                    <a:p>
                      <a:pPr algn="l" fontAlgn="b">
                        <a:lnSpc>
                          <a:spcPct val="100000"/>
                        </a:lnSpc>
                      </a:pPr>
                      <a:r>
                        <a:rPr lang="it-IT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Di</a:t>
                      </a:r>
                      <a:r>
                        <a:rPr lang="it-IT" sz="1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cui:  </a:t>
                      </a:r>
                      <a:r>
                        <a:rPr lang="it-IT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per truffa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00000"/>
                        </a:lnSpc>
                      </a:pPr>
                      <a:r>
                        <a:rPr lang="it-IT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22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00000"/>
                        </a:lnSpc>
                      </a:pPr>
                      <a:r>
                        <a:rPr lang="it-IT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14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</a:tr>
              <a:tr h="362130">
                <a:tc>
                  <a:txBody>
                    <a:bodyPr/>
                    <a:lstStyle/>
                    <a:p>
                      <a:pPr algn="l" fontAlgn="b">
                        <a:lnSpc>
                          <a:spcPct val="100000"/>
                        </a:lnSpc>
                      </a:pPr>
                      <a:r>
                        <a:rPr lang="it-IT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per diffamazione on line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00000"/>
                        </a:lnSpc>
                      </a:pPr>
                      <a:r>
                        <a:rPr lang="it-IT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8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00000"/>
                        </a:lnSpc>
                      </a:pPr>
                      <a:r>
                        <a:rPr lang="it-IT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14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</a:tr>
              <a:tr h="362130">
                <a:tc>
                  <a:txBody>
                    <a:bodyPr/>
                    <a:lstStyle/>
                    <a:p>
                      <a:pPr algn="l" fontAlgn="b">
                        <a:lnSpc>
                          <a:spcPct val="100000"/>
                        </a:lnSpc>
                      </a:pPr>
                      <a:r>
                        <a:rPr lang="it-IT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Per</a:t>
                      </a:r>
                      <a:r>
                        <a:rPr lang="it-IT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a</a:t>
                      </a:r>
                      <a:r>
                        <a:rPr lang="it-IT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descamento di minori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00000"/>
                        </a:lnSpc>
                      </a:pPr>
                      <a:r>
                        <a:rPr lang="it-IT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00000"/>
                        </a:lnSpc>
                      </a:pPr>
                      <a:r>
                        <a:rPr lang="it-IT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0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</a:tr>
              <a:tr h="362130">
                <a:tc>
                  <a:txBody>
                    <a:bodyPr/>
                    <a:lstStyle/>
                    <a:p>
                      <a:pPr algn="l" fontAlgn="b">
                        <a:lnSpc>
                          <a:spcPct val="100000"/>
                        </a:lnSpc>
                      </a:pPr>
                      <a:r>
                        <a:rPr lang="it-IT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per altri reati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00000"/>
                        </a:lnSpc>
                      </a:pPr>
                      <a:r>
                        <a:rPr lang="it-IT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7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00000"/>
                        </a:lnSpc>
                      </a:pPr>
                      <a:r>
                        <a:rPr lang="it-IT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17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12" name="CasellaDiTesto 11"/>
          <p:cNvSpPr txBox="1"/>
          <p:nvPr/>
        </p:nvSpPr>
        <p:spPr>
          <a:xfrm>
            <a:off x="7548752" y="6515472"/>
            <a:ext cx="1064715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800" dirty="0" smtClean="0"/>
              <a:t>Questura di Savona</a:t>
            </a:r>
            <a:endParaRPr lang="it-IT" sz="800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60648"/>
            <a:ext cx="627906" cy="8128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94224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40433" y="548680"/>
            <a:ext cx="8229600" cy="562074"/>
          </a:xfrm>
        </p:spPr>
        <p:txBody>
          <a:bodyPr>
            <a:normAutofit/>
          </a:bodyPr>
          <a:lstStyle/>
          <a:p>
            <a:pPr lvl="0"/>
            <a:r>
              <a:rPr lang="it-IT" altLang="zh-CN" sz="1200" b="1" dirty="0">
                <a:solidFill>
                  <a:srgbClr val="FF0000"/>
                </a:solidFill>
                <a:latin typeface="Bookman Old Style" pitchFamily="18" charset="0"/>
                <a:ea typeface="SimSun" pitchFamily="2" charset="-122"/>
                <a:cs typeface="Times New Roman" pitchFamily="18" charset="0"/>
              </a:rPr>
              <a:t>MISURE DI PREVENZIONE – PROVVEDIMENTI EMESSI</a:t>
            </a:r>
            <a:r>
              <a:rPr lang="it-IT" altLang="zh-CN" sz="800" dirty="0">
                <a:latin typeface="Arial" pitchFamily="34" charset="0"/>
                <a:cs typeface="Arial" pitchFamily="34" charset="0"/>
              </a:rPr>
              <a:t/>
            </a:r>
            <a:br>
              <a:rPr lang="it-IT" altLang="zh-CN" sz="800" dirty="0">
                <a:latin typeface="Arial" pitchFamily="34" charset="0"/>
                <a:cs typeface="Arial" pitchFamily="34" charset="0"/>
              </a:rPr>
            </a:br>
            <a:endParaRPr lang="it-IT" sz="1200" dirty="0">
              <a:latin typeface="Bookman Old Style" panose="02050604050505020204" pitchFamily="18" charset="0"/>
            </a:endParaRPr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52462883"/>
              </p:ext>
            </p:extLst>
          </p:nvPr>
        </p:nvGraphicFramePr>
        <p:xfrm>
          <a:off x="683568" y="1340768"/>
          <a:ext cx="7813923" cy="208004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448909"/>
                <a:gridCol w="2601504"/>
                <a:gridCol w="2763510"/>
              </a:tblGrid>
              <a:tr h="324636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200" kern="150" dirty="0">
                          <a:effectLst/>
                          <a:latin typeface="Bookman Old Style" panose="02050604050505020204" pitchFamily="18" charset="0"/>
                        </a:rPr>
                        <a:t> </a:t>
                      </a:r>
                      <a:endParaRPr lang="it-IT" sz="1200" kern="150" dirty="0">
                        <a:effectLst/>
                        <a:latin typeface="Bookman Old Style" panose="02050604050505020204" pitchFamily="18" charset="0"/>
                        <a:ea typeface="SimSun"/>
                        <a:cs typeface="Mangal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 kern="150" dirty="0">
                          <a:effectLst/>
                          <a:latin typeface="Bookman Old Style" panose="02050604050505020204" pitchFamily="18" charset="0"/>
                        </a:rPr>
                        <a:t>PERIODO </a:t>
                      </a:r>
                      <a:r>
                        <a:rPr lang="it-IT" sz="1200" kern="150" dirty="0" smtClean="0">
                          <a:effectLst/>
                          <a:latin typeface="Bookman Old Style" panose="02050604050505020204" pitchFamily="18" charset="0"/>
                        </a:rPr>
                        <a:t>31/03/2017 </a:t>
                      </a:r>
                      <a:r>
                        <a:rPr lang="it-IT" sz="1200" kern="150" dirty="0">
                          <a:effectLst/>
                          <a:latin typeface="Bookman Old Style" panose="02050604050505020204" pitchFamily="18" charset="0"/>
                        </a:rPr>
                        <a:t>– </a:t>
                      </a:r>
                      <a:r>
                        <a:rPr lang="it-IT" sz="1200" kern="150" dirty="0" smtClean="0">
                          <a:effectLst/>
                          <a:latin typeface="Bookman Old Style" panose="02050604050505020204" pitchFamily="18" charset="0"/>
                        </a:rPr>
                        <a:t>31/03/2018</a:t>
                      </a:r>
                      <a:endParaRPr lang="it-IT" sz="1200" kern="150" dirty="0">
                        <a:effectLst/>
                        <a:latin typeface="Bookman Old Style" panose="02050604050505020204" pitchFamily="18" charset="0"/>
                        <a:ea typeface="SimSun"/>
                        <a:cs typeface="Mangal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 kern="150" dirty="0">
                          <a:effectLst/>
                          <a:latin typeface="Bookman Old Style" panose="02050604050505020204" pitchFamily="18" charset="0"/>
                        </a:rPr>
                        <a:t>PERIODO </a:t>
                      </a:r>
                      <a:r>
                        <a:rPr lang="it-IT" sz="1200" kern="150" dirty="0" smtClean="0">
                          <a:effectLst/>
                          <a:latin typeface="Bookman Old Style" panose="02050604050505020204" pitchFamily="18" charset="0"/>
                        </a:rPr>
                        <a:t>31/03/2018 </a:t>
                      </a:r>
                      <a:r>
                        <a:rPr lang="it-IT" sz="1200" kern="150" dirty="0">
                          <a:effectLst/>
                          <a:latin typeface="Bookman Old Style" panose="02050604050505020204" pitchFamily="18" charset="0"/>
                        </a:rPr>
                        <a:t>– </a:t>
                      </a:r>
                      <a:r>
                        <a:rPr lang="it-IT" sz="1200" kern="150" dirty="0" smtClean="0">
                          <a:effectLst/>
                          <a:latin typeface="Bookman Old Style" panose="02050604050505020204" pitchFamily="18" charset="0"/>
                        </a:rPr>
                        <a:t>31/03/2019</a:t>
                      </a:r>
                      <a:endParaRPr lang="it-IT" sz="1200" kern="150" dirty="0">
                        <a:effectLst/>
                        <a:latin typeface="Bookman Old Style" panose="02050604050505020204" pitchFamily="18" charset="0"/>
                        <a:ea typeface="SimSun"/>
                        <a:cs typeface="Mangal"/>
                      </a:endParaRPr>
                    </a:p>
                  </a:txBody>
                  <a:tcPr marL="34925" marR="34925" marT="34925" marB="34925"/>
                </a:tc>
              </a:tr>
              <a:tr h="32463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 kern="150" dirty="0">
                          <a:effectLst/>
                          <a:latin typeface="Bookman Old Style" panose="02050604050505020204" pitchFamily="18" charset="0"/>
                        </a:rPr>
                        <a:t>AVVISI ORALI</a:t>
                      </a:r>
                      <a:endParaRPr lang="it-IT" sz="1200" kern="150" dirty="0">
                        <a:effectLst/>
                        <a:latin typeface="Bookman Old Style" panose="02050604050505020204" pitchFamily="18" charset="0"/>
                        <a:ea typeface="SimSun"/>
                        <a:cs typeface="Mangal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 kern="150" dirty="0" smtClean="0">
                          <a:effectLst/>
                          <a:latin typeface="Bookman Old Style" panose="02050604050505020204" pitchFamily="18" charset="0"/>
                          <a:ea typeface="SimSun"/>
                          <a:cs typeface="Mangal"/>
                        </a:rPr>
                        <a:t>25</a:t>
                      </a:r>
                      <a:endParaRPr lang="it-IT" sz="1200" kern="150" dirty="0">
                        <a:effectLst/>
                        <a:latin typeface="Bookman Old Style" panose="02050604050505020204" pitchFamily="18" charset="0"/>
                        <a:ea typeface="SimSun"/>
                        <a:cs typeface="Mangal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>
                          <a:latin typeface="Bookman Old Style" panose="02050604050505020204" pitchFamily="18" charset="0"/>
                        </a:rPr>
                        <a:t>46</a:t>
                      </a:r>
                      <a:endParaRPr lang="it-IT" sz="1200" dirty="0">
                        <a:latin typeface="Bookman Old Style" panose="02050604050505020204" pitchFamily="18" charset="0"/>
                      </a:endParaRPr>
                    </a:p>
                  </a:txBody>
                  <a:tcPr marL="34925" marR="34925" marT="34925" marB="34925"/>
                </a:tc>
              </a:tr>
              <a:tr h="32463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 kern="150" dirty="0">
                          <a:effectLst/>
                          <a:latin typeface="Bookman Old Style" panose="02050604050505020204" pitchFamily="18" charset="0"/>
                        </a:rPr>
                        <a:t>SORVEGLIANZE </a:t>
                      </a:r>
                      <a:r>
                        <a:rPr lang="it-IT" sz="1200" kern="150" dirty="0" smtClean="0">
                          <a:effectLst/>
                          <a:latin typeface="Bookman Old Style" panose="02050604050505020204" pitchFamily="18" charset="0"/>
                        </a:rPr>
                        <a:t>SPECIALI</a:t>
                      </a:r>
                      <a:endParaRPr lang="it-IT" sz="1200" kern="150" dirty="0">
                        <a:effectLst/>
                        <a:latin typeface="Bookman Old Style" panose="02050604050505020204" pitchFamily="18" charset="0"/>
                        <a:ea typeface="SimSun"/>
                        <a:cs typeface="Mangal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 kern="150" dirty="0" smtClean="0">
                          <a:effectLst/>
                          <a:latin typeface="Bookman Old Style" panose="02050604050505020204" pitchFamily="18" charset="0"/>
                          <a:ea typeface="SimSun"/>
                          <a:cs typeface="Mangal"/>
                        </a:rPr>
                        <a:t>1</a:t>
                      </a:r>
                      <a:endParaRPr lang="it-IT" sz="1200" kern="150" dirty="0">
                        <a:effectLst/>
                        <a:latin typeface="Bookman Old Style" panose="02050604050505020204" pitchFamily="18" charset="0"/>
                        <a:ea typeface="SimSun"/>
                        <a:cs typeface="Mangal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>
                          <a:latin typeface="Bookman Old Style" panose="02050604050505020204" pitchFamily="18" charset="0"/>
                        </a:rPr>
                        <a:t>1</a:t>
                      </a:r>
                      <a:endParaRPr lang="it-IT" sz="1200" dirty="0">
                        <a:latin typeface="Bookman Old Style" panose="02050604050505020204" pitchFamily="18" charset="0"/>
                      </a:endParaRPr>
                    </a:p>
                  </a:txBody>
                  <a:tcPr marL="34925" marR="34925" marT="34925" marB="34925"/>
                </a:tc>
              </a:tr>
              <a:tr h="32463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 kern="150" dirty="0" smtClean="0">
                          <a:effectLst/>
                          <a:latin typeface="Bookman Old Style" panose="02050604050505020204" pitchFamily="18" charset="0"/>
                        </a:rPr>
                        <a:t>FOGLIO</a:t>
                      </a:r>
                      <a:r>
                        <a:rPr lang="it-IT" sz="1200" kern="150" baseline="0" dirty="0" smtClean="0">
                          <a:effectLst/>
                          <a:latin typeface="Bookman Old Style" panose="02050604050505020204" pitchFamily="18" charset="0"/>
                        </a:rPr>
                        <a:t> DI VIA - </a:t>
                      </a:r>
                      <a:r>
                        <a:rPr lang="it-IT" sz="1200" kern="150" dirty="0" smtClean="0">
                          <a:effectLst/>
                          <a:latin typeface="Bookman Old Style" panose="02050604050505020204" pitchFamily="18" charset="0"/>
                        </a:rPr>
                        <a:t>DIVIETO </a:t>
                      </a:r>
                      <a:r>
                        <a:rPr lang="it-IT" sz="1200" kern="150" dirty="0">
                          <a:effectLst/>
                          <a:latin typeface="Bookman Old Style" panose="02050604050505020204" pitchFamily="18" charset="0"/>
                        </a:rPr>
                        <a:t>DI RITORNO</a:t>
                      </a:r>
                      <a:endParaRPr lang="it-IT" sz="1200" kern="150" dirty="0">
                        <a:effectLst/>
                        <a:latin typeface="Bookman Old Style" panose="02050604050505020204" pitchFamily="18" charset="0"/>
                        <a:ea typeface="SimSun"/>
                        <a:cs typeface="Mangal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 kern="150" dirty="0" smtClean="0">
                          <a:effectLst/>
                          <a:latin typeface="Bookman Old Style" panose="02050604050505020204" pitchFamily="18" charset="0"/>
                          <a:ea typeface="SimSun"/>
                          <a:cs typeface="Mangal"/>
                        </a:rPr>
                        <a:t>56</a:t>
                      </a:r>
                      <a:endParaRPr lang="it-IT" sz="1200" kern="150" dirty="0">
                        <a:effectLst/>
                        <a:latin typeface="Bookman Old Style" panose="02050604050505020204" pitchFamily="18" charset="0"/>
                        <a:ea typeface="SimSun"/>
                        <a:cs typeface="Mangal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>
                          <a:latin typeface="Bookman Old Style" panose="02050604050505020204" pitchFamily="18" charset="0"/>
                        </a:rPr>
                        <a:t>57</a:t>
                      </a:r>
                      <a:endParaRPr lang="it-IT" sz="1200" dirty="0">
                        <a:latin typeface="Bookman Old Style" panose="02050604050505020204" pitchFamily="18" charset="0"/>
                      </a:endParaRPr>
                    </a:p>
                  </a:txBody>
                  <a:tcPr marL="34925" marR="34925" marT="34925" marB="34925"/>
                </a:tc>
              </a:tr>
              <a:tr h="55954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 kern="150">
                          <a:effectLst/>
                          <a:latin typeface="Bookman Old Style" panose="02050604050505020204" pitchFamily="18" charset="0"/>
                        </a:rPr>
                        <a:t>DASPO  (Divieto Accesso Manifestazioni Sportive )</a:t>
                      </a:r>
                      <a:endParaRPr lang="it-IT" sz="1200" kern="150">
                        <a:effectLst/>
                        <a:latin typeface="Bookman Old Style" panose="02050604050505020204" pitchFamily="18" charset="0"/>
                        <a:ea typeface="SimSun"/>
                        <a:cs typeface="Mangal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 kern="150" dirty="0" smtClean="0">
                          <a:effectLst/>
                          <a:latin typeface="Bookman Old Style" panose="02050604050505020204" pitchFamily="18" charset="0"/>
                          <a:ea typeface="SimSun"/>
                          <a:cs typeface="Mangal"/>
                        </a:rPr>
                        <a:t>1</a:t>
                      </a:r>
                      <a:endParaRPr lang="it-IT" sz="1200" kern="150" dirty="0">
                        <a:effectLst/>
                        <a:latin typeface="Bookman Old Style" panose="02050604050505020204" pitchFamily="18" charset="0"/>
                        <a:ea typeface="SimSun"/>
                        <a:cs typeface="Mangal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>
                          <a:latin typeface="Bookman Old Style" panose="02050604050505020204" pitchFamily="18" charset="0"/>
                        </a:rPr>
                        <a:t>1</a:t>
                      </a:r>
                      <a:endParaRPr lang="it-IT" sz="1200" dirty="0">
                        <a:latin typeface="Bookman Old Style" panose="02050604050505020204" pitchFamily="18" charset="0"/>
                      </a:endParaRPr>
                    </a:p>
                  </a:txBody>
                  <a:tcPr marL="34925" marR="34925" marT="34925" marB="34925"/>
                </a:tc>
              </a:tr>
            </a:tbl>
          </a:graphicData>
        </a:graphic>
      </p:graphicFrame>
      <p:graphicFrame>
        <p:nvGraphicFramePr>
          <p:cNvPr id="6" name="Tabel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9531782"/>
              </p:ext>
            </p:extLst>
          </p:nvPr>
        </p:nvGraphicFramePr>
        <p:xfrm>
          <a:off x="802805" y="4509120"/>
          <a:ext cx="7704856" cy="109347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516057"/>
                <a:gridCol w="2516057"/>
                <a:gridCol w="2672742"/>
              </a:tblGrid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it-IT" sz="1200" kern="150" dirty="0">
                        <a:effectLst/>
                        <a:latin typeface="Bookman Old Style" panose="02050604050505020204" pitchFamily="18" charset="0"/>
                        <a:ea typeface="SimSun"/>
                        <a:cs typeface="Mangal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 kern="150" dirty="0">
                          <a:effectLst/>
                          <a:latin typeface="Bookman Old Style" panose="02050604050505020204" pitchFamily="18" charset="0"/>
                        </a:rPr>
                        <a:t>PERIODO </a:t>
                      </a:r>
                      <a:r>
                        <a:rPr lang="it-IT" sz="1200" kern="150" dirty="0" smtClean="0">
                          <a:effectLst/>
                          <a:latin typeface="Bookman Old Style" panose="02050604050505020204" pitchFamily="18" charset="0"/>
                        </a:rPr>
                        <a:t>31/03/2017 </a:t>
                      </a:r>
                      <a:r>
                        <a:rPr lang="it-IT" sz="1200" kern="150" dirty="0">
                          <a:effectLst/>
                          <a:latin typeface="Bookman Old Style" panose="02050604050505020204" pitchFamily="18" charset="0"/>
                        </a:rPr>
                        <a:t>– </a:t>
                      </a:r>
                      <a:r>
                        <a:rPr lang="it-IT" sz="1200" kern="150" dirty="0" smtClean="0">
                          <a:effectLst/>
                          <a:latin typeface="Bookman Old Style" panose="02050604050505020204" pitchFamily="18" charset="0"/>
                        </a:rPr>
                        <a:t>31/03/2018</a:t>
                      </a:r>
                      <a:endParaRPr lang="it-IT" sz="1200" kern="150" dirty="0">
                        <a:effectLst/>
                        <a:latin typeface="Bookman Old Style" panose="02050604050505020204" pitchFamily="18" charset="0"/>
                        <a:ea typeface="SimSun"/>
                        <a:cs typeface="Mangal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 kern="150" dirty="0">
                          <a:effectLst/>
                          <a:latin typeface="Bookman Old Style" panose="02050604050505020204" pitchFamily="18" charset="0"/>
                        </a:rPr>
                        <a:t>PERIODO </a:t>
                      </a:r>
                      <a:r>
                        <a:rPr lang="it-IT" sz="1200" kern="150" dirty="0" smtClean="0">
                          <a:effectLst/>
                          <a:latin typeface="Bookman Old Style" panose="02050604050505020204" pitchFamily="18" charset="0"/>
                        </a:rPr>
                        <a:t>31/03/2018 </a:t>
                      </a:r>
                      <a:r>
                        <a:rPr lang="it-IT" sz="1200" kern="150" dirty="0">
                          <a:effectLst/>
                          <a:latin typeface="Bookman Old Style" panose="02050604050505020204" pitchFamily="18" charset="0"/>
                        </a:rPr>
                        <a:t>– </a:t>
                      </a:r>
                      <a:r>
                        <a:rPr lang="it-IT" sz="1200" kern="150" dirty="0" smtClean="0">
                          <a:effectLst/>
                          <a:latin typeface="Bookman Old Style" panose="02050604050505020204" pitchFamily="18" charset="0"/>
                        </a:rPr>
                        <a:t>31/03/2019</a:t>
                      </a:r>
                      <a:endParaRPr lang="it-IT" sz="1200" kern="150" dirty="0">
                        <a:effectLst/>
                        <a:latin typeface="Bookman Old Style" panose="02050604050505020204" pitchFamily="18" charset="0"/>
                        <a:ea typeface="SimSun"/>
                        <a:cs typeface="Mangal"/>
                      </a:endParaRPr>
                    </a:p>
                  </a:txBody>
                  <a:tcPr marL="34925" marR="34925" marT="34925" marB="34925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100" kern="150" dirty="0" smtClean="0">
                          <a:effectLst/>
                          <a:latin typeface="Bookman Old Style" panose="02050604050505020204" pitchFamily="18" charset="0"/>
                          <a:ea typeface="SimSun"/>
                          <a:cs typeface="Mangal"/>
                        </a:rPr>
                        <a:t>TRATTAZIONE</a:t>
                      </a:r>
                      <a:r>
                        <a:rPr lang="it-IT" sz="1100" kern="150" baseline="0" dirty="0" smtClean="0">
                          <a:effectLst/>
                          <a:latin typeface="Bookman Old Style" panose="02050604050505020204" pitchFamily="18" charset="0"/>
                          <a:ea typeface="SimSun"/>
                          <a:cs typeface="Mangal"/>
                        </a:rPr>
                        <a:t> PRATICHE PER AMMONIMENTI</a:t>
                      </a:r>
                      <a:endParaRPr lang="it-IT" sz="1100" kern="150" dirty="0">
                        <a:effectLst/>
                        <a:latin typeface="Bookman Old Style" panose="02050604050505020204" pitchFamily="18" charset="0"/>
                        <a:ea typeface="SimSun"/>
                        <a:cs typeface="Mangal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 kern="150" dirty="0" smtClean="0">
                          <a:effectLst/>
                          <a:latin typeface="Bookman Old Style" panose="02050604050505020204" pitchFamily="18" charset="0"/>
                          <a:ea typeface="SimSun"/>
                          <a:cs typeface="Mangal"/>
                        </a:rPr>
                        <a:t>25</a:t>
                      </a:r>
                      <a:endParaRPr lang="it-IT" sz="1200" kern="150" dirty="0">
                        <a:effectLst/>
                        <a:latin typeface="Bookman Old Style" panose="02050604050505020204" pitchFamily="18" charset="0"/>
                        <a:ea typeface="SimSun"/>
                        <a:cs typeface="Mangal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 kern="150" dirty="0" smtClean="0">
                          <a:effectLst/>
                          <a:latin typeface="Bookman Old Style" panose="02050604050505020204" pitchFamily="18" charset="0"/>
                          <a:ea typeface="SimSun"/>
                          <a:cs typeface="Mangal"/>
                        </a:rPr>
                        <a:t>25</a:t>
                      </a:r>
                      <a:endParaRPr lang="it-IT" sz="1200" kern="150" dirty="0">
                        <a:effectLst/>
                        <a:latin typeface="Bookman Old Style" panose="02050604050505020204" pitchFamily="18" charset="0"/>
                        <a:ea typeface="SimSun"/>
                        <a:cs typeface="Mangal"/>
                      </a:endParaRPr>
                    </a:p>
                  </a:txBody>
                  <a:tcPr marL="34925" marR="34925" marT="34925" marB="34925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it-IT" sz="1100" kern="150" dirty="0">
                        <a:effectLst/>
                        <a:latin typeface="Bookman Old Style" panose="02050604050505020204" pitchFamily="18" charset="0"/>
                        <a:ea typeface="SimSun"/>
                        <a:cs typeface="Mangal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it-IT" sz="1200" kern="150" dirty="0">
                        <a:effectLst/>
                        <a:latin typeface="Bookman Old Style" panose="02050604050505020204" pitchFamily="18" charset="0"/>
                        <a:ea typeface="SimSun"/>
                        <a:cs typeface="Mangal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it-IT" sz="1200" kern="150" dirty="0">
                        <a:effectLst/>
                        <a:latin typeface="Bookman Old Style" panose="02050604050505020204" pitchFamily="18" charset="0"/>
                        <a:ea typeface="SimSun"/>
                        <a:cs typeface="Mangal"/>
                      </a:endParaRPr>
                    </a:p>
                  </a:txBody>
                  <a:tcPr marL="34925" marR="34925" marT="34925" marB="34925"/>
                </a:tc>
              </a:tr>
            </a:tbl>
          </a:graphicData>
        </a:graphic>
      </p:graphicFrame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2915815" y="3802390"/>
            <a:ext cx="3478837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zh-CN" sz="1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Bookman Old Style" pitchFamily="18" charset="0"/>
                <a:ea typeface="SimSun" pitchFamily="2" charset="-122"/>
                <a:cs typeface="Times New Roman" pitchFamily="18" charset="0"/>
              </a:rPr>
              <a:t>AMMONIMENTI PER ATTI PERSECUTORI</a:t>
            </a:r>
            <a:endParaRPr kumimoji="0" lang="it-IT" altLang="zh-CN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altLang="zh-CN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CasellaDiTesto 7"/>
          <p:cNvSpPr txBox="1"/>
          <p:nvPr/>
        </p:nvSpPr>
        <p:spPr>
          <a:xfrm>
            <a:off x="7548752" y="6515472"/>
            <a:ext cx="1064715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800" dirty="0" smtClean="0"/>
              <a:t>Questura di Savona</a:t>
            </a:r>
            <a:endParaRPr lang="it-IT" sz="800" dirty="0"/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60648"/>
            <a:ext cx="627906" cy="8128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43084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67544" y="1052736"/>
            <a:ext cx="8229600" cy="706090"/>
          </a:xfrm>
        </p:spPr>
        <p:txBody>
          <a:bodyPr>
            <a:normAutofit/>
          </a:bodyPr>
          <a:lstStyle/>
          <a:p>
            <a:r>
              <a:rPr lang="it-IT" sz="1200" b="1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ESPOSTI</a:t>
            </a:r>
            <a:endParaRPr lang="it-IT" sz="1200" b="1" dirty="0">
              <a:solidFill>
                <a:srgbClr val="FF0000"/>
              </a:solidFill>
              <a:latin typeface="Bookman Old Style" panose="02050604050505020204" pitchFamily="18" charset="0"/>
            </a:endParaRPr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29291759"/>
              </p:ext>
            </p:extLst>
          </p:nvPr>
        </p:nvGraphicFramePr>
        <p:xfrm>
          <a:off x="467544" y="2348880"/>
          <a:ext cx="7920880" cy="194421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579003"/>
                <a:gridCol w="2590285"/>
                <a:gridCol w="2751592"/>
              </a:tblGrid>
              <a:tr h="123038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it-IT" sz="1200" kern="150" dirty="0">
                        <a:effectLst/>
                        <a:latin typeface="Bookman Old Style" panose="02050604050505020204" pitchFamily="18" charset="0"/>
                        <a:ea typeface="SimSun"/>
                        <a:cs typeface="Mangal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 kern="150" dirty="0">
                          <a:effectLst/>
                          <a:latin typeface="Bookman Old Style" panose="02050604050505020204" pitchFamily="18" charset="0"/>
                        </a:rPr>
                        <a:t>PERIODO </a:t>
                      </a:r>
                      <a:r>
                        <a:rPr lang="it-IT" sz="1200" kern="150" dirty="0" smtClean="0">
                          <a:effectLst/>
                          <a:latin typeface="Bookman Old Style" panose="02050604050505020204" pitchFamily="18" charset="0"/>
                        </a:rPr>
                        <a:t>31/03/2017 </a:t>
                      </a:r>
                      <a:r>
                        <a:rPr lang="it-IT" sz="1200" kern="150" dirty="0">
                          <a:effectLst/>
                          <a:latin typeface="Bookman Old Style" panose="02050604050505020204" pitchFamily="18" charset="0"/>
                        </a:rPr>
                        <a:t>– </a:t>
                      </a:r>
                      <a:r>
                        <a:rPr lang="it-IT" sz="1200" kern="150" dirty="0" smtClean="0">
                          <a:effectLst/>
                          <a:latin typeface="Bookman Old Style" panose="02050604050505020204" pitchFamily="18" charset="0"/>
                        </a:rPr>
                        <a:t>31/03/2018</a:t>
                      </a:r>
                      <a:endParaRPr lang="it-IT" sz="1200" kern="150" dirty="0">
                        <a:effectLst/>
                        <a:latin typeface="Bookman Old Style" panose="02050604050505020204" pitchFamily="18" charset="0"/>
                        <a:ea typeface="SimSun"/>
                        <a:cs typeface="Mangal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 kern="150" dirty="0">
                          <a:effectLst/>
                          <a:latin typeface="Bookman Old Style" panose="02050604050505020204" pitchFamily="18" charset="0"/>
                        </a:rPr>
                        <a:t>PERIODO </a:t>
                      </a:r>
                      <a:r>
                        <a:rPr lang="it-IT" sz="1200" kern="150" dirty="0" smtClean="0">
                          <a:effectLst/>
                          <a:latin typeface="Bookman Old Style" panose="02050604050505020204" pitchFamily="18" charset="0"/>
                        </a:rPr>
                        <a:t>31/03/2018 </a:t>
                      </a:r>
                      <a:r>
                        <a:rPr lang="it-IT" sz="1200" kern="150" dirty="0">
                          <a:effectLst/>
                          <a:latin typeface="Bookman Old Style" panose="02050604050505020204" pitchFamily="18" charset="0"/>
                        </a:rPr>
                        <a:t>– </a:t>
                      </a:r>
                      <a:r>
                        <a:rPr lang="it-IT" sz="1200" kern="150" dirty="0" smtClean="0">
                          <a:effectLst/>
                          <a:latin typeface="Bookman Old Style" panose="02050604050505020204" pitchFamily="18" charset="0"/>
                        </a:rPr>
                        <a:t>31/03/2019</a:t>
                      </a:r>
                      <a:endParaRPr lang="it-IT" sz="1200" kern="150" dirty="0">
                        <a:effectLst/>
                        <a:latin typeface="Bookman Old Style" panose="02050604050505020204" pitchFamily="18" charset="0"/>
                        <a:ea typeface="SimSun"/>
                        <a:cs typeface="Mangal"/>
                      </a:endParaRPr>
                    </a:p>
                  </a:txBody>
                  <a:tcPr marL="34925" marR="34925" marT="34925" marB="34925"/>
                </a:tc>
              </a:tr>
              <a:tr h="71383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 kern="150" dirty="0" smtClean="0">
                          <a:effectLst/>
                          <a:latin typeface="Bookman Old Style" panose="02050604050505020204" pitchFamily="18" charset="0"/>
                          <a:ea typeface="SimSun"/>
                          <a:cs typeface="Mangal"/>
                        </a:rPr>
                        <a:t>ESPOSTI TRATTATI</a:t>
                      </a:r>
                      <a:endParaRPr lang="it-IT" sz="1200" kern="150" dirty="0">
                        <a:effectLst/>
                        <a:latin typeface="Bookman Old Style" panose="02050604050505020204" pitchFamily="18" charset="0"/>
                        <a:ea typeface="SimSun"/>
                        <a:cs typeface="Mangal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 kern="150" dirty="0" smtClean="0">
                          <a:effectLst/>
                          <a:latin typeface="Bookman Old Style" panose="02050604050505020204" pitchFamily="18" charset="0"/>
                          <a:ea typeface="SimSun"/>
                          <a:cs typeface="Mangal"/>
                        </a:rPr>
                        <a:t>23</a:t>
                      </a:r>
                      <a:endParaRPr lang="it-IT" sz="1200" kern="150" dirty="0">
                        <a:effectLst/>
                        <a:latin typeface="Bookman Old Style" panose="02050604050505020204" pitchFamily="18" charset="0"/>
                        <a:ea typeface="SimSun"/>
                        <a:cs typeface="Mangal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 kern="150" dirty="0" smtClean="0">
                          <a:effectLst/>
                          <a:latin typeface="Bookman Old Style" panose="02050604050505020204" pitchFamily="18" charset="0"/>
                          <a:ea typeface="SimSun"/>
                          <a:cs typeface="Mangal"/>
                        </a:rPr>
                        <a:t>31</a:t>
                      </a:r>
                      <a:endParaRPr lang="it-IT" sz="1200" kern="150" dirty="0">
                        <a:effectLst/>
                        <a:latin typeface="Bookman Old Style" panose="02050604050505020204" pitchFamily="18" charset="0"/>
                        <a:ea typeface="SimSun"/>
                        <a:cs typeface="Mangal"/>
                      </a:endParaRPr>
                    </a:p>
                  </a:txBody>
                  <a:tcPr marL="34925" marR="34925" marT="34925" marB="34925"/>
                </a:tc>
              </a:tr>
            </a:tbl>
          </a:graphicData>
        </a:graphic>
      </p:graphicFrame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60648"/>
            <a:ext cx="627906" cy="8128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33581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1200" b="1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TOTALE DELITTI COMMESSI NELLA PROVINCIA DI SAVONA</a:t>
            </a:r>
            <a:endParaRPr lang="it-IT" sz="1200" b="1" dirty="0">
              <a:solidFill>
                <a:srgbClr val="FF0000"/>
              </a:solidFill>
              <a:latin typeface="Bookman Old Style" panose="02050604050505020204" pitchFamily="18" charset="0"/>
            </a:endParaRPr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44083708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60648"/>
            <a:ext cx="627906" cy="8128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880241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1400" b="1" dirty="0" smtClean="0">
                <a:solidFill>
                  <a:srgbClr val="0070C0"/>
                </a:solidFill>
                <a:latin typeface="Bookman Old Style" panose="02050604050505020204" pitchFamily="18" charset="0"/>
              </a:rPr>
              <a:t>DELITTI DI MAGGIOR RILIEVO COMMESSI NELLA PROVINCIA DI SAVONA</a:t>
            </a:r>
            <a:endParaRPr lang="it-IT" sz="1400" b="1" dirty="0">
              <a:solidFill>
                <a:srgbClr val="0070C0"/>
              </a:solidFill>
              <a:latin typeface="Bookman Old Style" panose="02050604050505020204" pitchFamily="18" charset="0"/>
            </a:endParaRPr>
          </a:p>
        </p:txBody>
      </p:sp>
      <p:graphicFrame>
        <p:nvGraphicFramePr>
          <p:cNvPr id="5" name="Segnaposto contenuto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37748491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60648"/>
            <a:ext cx="627906" cy="8128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CasellaDiTesto 5"/>
          <p:cNvSpPr txBox="1"/>
          <p:nvPr/>
        </p:nvSpPr>
        <p:spPr>
          <a:xfrm>
            <a:off x="7548752" y="6515472"/>
            <a:ext cx="1064715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800" dirty="0" smtClean="0"/>
              <a:t>Questura di Savona</a:t>
            </a:r>
            <a:endParaRPr lang="it-IT" sz="800" dirty="0"/>
          </a:p>
        </p:txBody>
      </p:sp>
    </p:spTree>
    <p:extLst>
      <p:ext uri="{BB962C8B-B14F-4D97-AF65-F5344CB8AC3E}">
        <p14:creationId xmlns:p14="http://schemas.microsoft.com/office/powerpoint/2010/main" val="35603110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76016313"/>
              </p:ext>
            </p:extLst>
          </p:nvPr>
        </p:nvGraphicFramePr>
        <p:xfrm>
          <a:off x="1692463" y="1700808"/>
          <a:ext cx="5759074" cy="10801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94287"/>
                <a:gridCol w="2864787"/>
              </a:tblGrid>
              <a:tr h="88666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100" kern="150" dirty="0">
                          <a:effectLst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100" kern="150" dirty="0">
                          <a:effectLst/>
                        </a:rPr>
                        <a:t>TOTALE PERSONE </a:t>
                      </a:r>
                      <a:r>
                        <a:rPr lang="it-IT" sz="1100" b="1" u="sng" kern="150" dirty="0">
                          <a:effectLst/>
                        </a:rPr>
                        <a:t>DENUNCIATE</a:t>
                      </a:r>
                      <a:r>
                        <a:rPr lang="it-IT" sz="1100" kern="150" dirty="0">
                          <a:effectLst/>
                        </a:rPr>
                        <a:t> DALLA POLIZIA DI STATO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100" u="sng" kern="150" dirty="0">
                          <a:effectLst/>
                        </a:rPr>
                        <a:t>NEL PERIODO </a:t>
                      </a:r>
                      <a:r>
                        <a:rPr lang="it-IT" sz="1100" u="sng" kern="150" dirty="0" smtClean="0">
                          <a:effectLst/>
                        </a:rPr>
                        <a:t>31/03/2017 </a:t>
                      </a:r>
                      <a:r>
                        <a:rPr lang="it-IT" sz="1100" u="sng" kern="150" dirty="0">
                          <a:effectLst/>
                        </a:rPr>
                        <a:t>– </a:t>
                      </a:r>
                      <a:r>
                        <a:rPr lang="it-IT" sz="1100" u="sng" kern="150" dirty="0" smtClean="0">
                          <a:effectLst/>
                        </a:rPr>
                        <a:t>31/03/2018</a:t>
                      </a:r>
                      <a:endParaRPr lang="it-IT" sz="1100" kern="15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100" kern="150" dirty="0">
                          <a:effectLst/>
                        </a:rPr>
                        <a:t> </a:t>
                      </a:r>
                      <a:endParaRPr lang="it-IT" sz="1100" kern="150" dirty="0">
                        <a:effectLst/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100" kern="150" dirty="0">
                          <a:effectLst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100" kern="150" dirty="0">
                          <a:effectLst/>
                        </a:rPr>
                        <a:t>TOTALE PERSONE</a:t>
                      </a:r>
                      <a:r>
                        <a:rPr lang="it-IT" sz="1100" b="1" u="sng" kern="150" dirty="0">
                          <a:effectLst/>
                        </a:rPr>
                        <a:t> DENUNCIATE </a:t>
                      </a:r>
                      <a:r>
                        <a:rPr lang="it-IT" sz="1100" kern="150" dirty="0">
                          <a:effectLst/>
                        </a:rPr>
                        <a:t>DALLA POLIZIA DI STATO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100" u="sng" kern="150" dirty="0">
                          <a:effectLst/>
                        </a:rPr>
                        <a:t>NEL PERIODO </a:t>
                      </a:r>
                      <a:r>
                        <a:rPr lang="it-IT" sz="1100" u="sng" kern="150" dirty="0" smtClean="0">
                          <a:effectLst/>
                        </a:rPr>
                        <a:t>31/03/2018 </a:t>
                      </a:r>
                      <a:r>
                        <a:rPr lang="it-IT" sz="1100" u="sng" kern="150" dirty="0">
                          <a:effectLst/>
                        </a:rPr>
                        <a:t>– </a:t>
                      </a:r>
                      <a:r>
                        <a:rPr lang="it-IT" sz="1100" u="sng" kern="150" dirty="0" smtClean="0">
                          <a:effectLst/>
                        </a:rPr>
                        <a:t>31/03/2019</a:t>
                      </a:r>
                      <a:endParaRPr lang="it-IT" sz="1100" kern="15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100" kern="150" dirty="0">
                          <a:effectLst/>
                        </a:rPr>
                        <a:t> </a:t>
                      </a:r>
                      <a:endParaRPr lang="it-IT" sz="1100" kern="150" dirty="0">
                        <a:effectLst/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68580" marR="68580" marT="0" marB="0"/>
                </a:tc>
              </a:tr>
              <a:tr h="19345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 b="1" kern="150" dirty="0" smtClean="0">
                          <a:effectLst/>
                          <a:latin typeface="Calibri" panose="020F0502020204030204" pitchFamily="34" charset="0"/>
                          <a:ea typeface="SimSun"/>
                          <a:cs typeface="Mangal"/>
                        </a:rPr>
                        <a:t>694</a:t>
                      </a:r>
                      <a:endParaRPr lang="it-IT" sz="1200" b="1" kern="150" dirty="0">
                        <a:effectLst/>
                        <a:latin typeface="Calibri" panose="020F0502020204030204" pitchFamily="34" charset="0"/>
                        <a:ea typeface="SimSun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 b="1" kern="150" dirty="0" smtClean="0">
                          <a:effectLst/>
                          <a:latin typeface="Calibri" panose="020F0502020204030204" pitchFamily="34" charset="0"/>
                          <a:ea typeface="SimSun"/>
                          <a:cs typeface="Mangal"/>
                        </a:rPr>
                        <a:t>675</a:t>
                      </a:r>
                      <a:endParaRPr lang="it-IT" sz="1200" b="1" kern="150" dirty="0">
                        <a:effectLst/>
                        <a:latin typeface="Calibri" panose="020F0502020204030204" pitchFamily="34" charset="0"/>
                        <a:ea typeface="SimSun"/>
                        <a:cs typeface="Mangal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graphicFrame>
        <p:nvGraphicFramePr>
          <p:cNvPr id="5" name="Tabel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8498928"/>
              </p:ext>
            </p:extLst>
          </p:nvPr>
        </p:nvGraphicFramePr>
        <p:xfrm>
          <a:off x="1789678" y="4077072"/>
          <a:ext cx="5759074" cy="104697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94287"/>
                <a:gridCol w="2864787"/>
              </a:tblGrid>
              <a:tr h="86409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100" kern="150" dirty="0">
                          <a:effectLst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100" kern="150" dirty="0">
                          <a:effectLst/>
                        </a:rPr>
                        <a:t>TOTALE PERSONE </a:t>
                      </a:r>
                      <a:r>
                        <a:rPr lang="it-IT" sz="1100" b="1" u="sng" kern="150" dirty="0">
                          <a:effectLst/>
                        </a:rPr>
                        <a:t>ARRESTATE</a:t>
                      </a:r>
                      <a:r>
                        <a:rPr lang="it-IT" sz="1100" kern="150" dirty="0">
                          <a:effectLst/>
                        </a:rPr>
                        <a:t> DALLA POLIZIA DI STATO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100" u="sng" kern="150" dirty="0">
                          <a:effectLst/>
                        </a:rPr>
                        <a:t>NEL PERIODO </a:t>
                      </a:r>
                      <a:r>
                        <a:rPr lang="it-IT" sz="1100" u="sng" kern="150" dirty="0" smtClean="0">
                          <a:effectLst/>
                        </a:rPr>
                        <a:t>31/03/2017 </a:t>
                      </a:r>
                      <a:r>
                        <a:rPr lang="it-IT" sz="1100" u="sng" kern="150" dirty="0">
                          <a:effectLst/>
                        </a:rPr>
                        <a:t>– </a:t>
                      </a:r>
                      <a:r>
                        <a:rPr lang="it-IT" sz="1100" u="sng" kern="150" dirty="0" smtClean="0">
                          <a:effectLst/>
                        </a:rPr>
                        <a:t>31/03/2018</a:t>
                      </a:r>
                      <a:endParaRPr lang="it-IT" sz="1100" kern="15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100" kern="150" dirty="0">
                          <a:effectLst/>
                        </a:rPr>
                        <a:t> </a:t>
                      </a:r>
                      <a:endParaRPr lang="it-IT" sz="1100" kern="150" dirty="0">
                        <a:effectLst/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100" kern="150" dirty="0">
                          <a:effectLst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100" kern="150" dirty="0">
                          <a:effectLst/>
                        </a:rPr>
                        <a:t>TOTALE PERSONE</a:t>
                      </a:r>
                      <a:r>
                        <a:rPr lang="it-IT" sz="1100" b="1" u="sng" kern="150" dirty="0">
                          <a:effectLst/>
                        </a:rPr>
                        <a:t> ARRESTATE </a:t>
                      </a:r>
                      <a:r>
                        <a:rPr lang="it-IT" sz="1100" kern="150" dirty="0">
                          <a:effectLst/>
                        </a:rPr>
                        <a:t>DALLA POLIZIA DI STATO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100" u="sng" kern="150" dirty="0">
                          <a:effectLst/>
                        </a:rPr>
                        <a:t>NEL PERIODO </a:t>
                      </a:r>
                      <a:r>
                        <a:rPr lang="it-IT" sz="1100" u="sng" kern="150" dirty="0" smtClean="0">
                          <a:effectLst/>
                        </a:rPr>
                        <a:t>31/03/2018 </a:t>
                      </a:r>
                      <a:r>
                        <a:rPr lang="it-IT" sz="1100" u="sng" kern="150" dirty="0">
                          <a:effectLst/>
                        </a:rPr>
                        <a:t>– </a:t>
                      </a:r>
                      <a:r>
                        <a:rPr lang="it-IT" sz="1100" u="sng" kern="150" dirty="0" smtClean="0">
                          <a:effectLst/>
                        </a:rPr>
                        <a:t>31/03/2019</a:t>
                      </a:r>
                      <a:endParaRPr lang="it-IT" sz="1100" kern="15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100" kern="150" dirty="0">
                          <a:effectLst/>
                        </a:rPr>
                        <a:t> </a:t>
                      </a:r>
                      <a:endParaRPr lang="it-IT" sz="1100" kern="150" dirty="0">
                        <a:effectLst/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68580" marR="68580" marT="0" marB="0"/>
                </a:tc>
              </a:tr>
              <a:tr h="15708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 b="1" kern="150" dirty="0" smtClean="0">
                          <a:effectLst/>
                          <a:latin typeface="Calibri" panose="020F0502020204030204" pitchFamily="34" charset="0"/>
                          <a:ea typeface="SimSun"/>
                          <a:cs typeface="Mangal"/>
                        </a:rPr>
                        <a:t>71</a:t>
                      </a:r>
                      <a:endParaRPr lang="it-IT" sz="1200" b="1" kern="150" dirty="0">
                        <a:effectLst/>
                        <a:latin typeface="Calibri" panose="020F0502020204030204" pitchFamily="34" charset="0"/>
                        <a:ea typeface="SimSun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 b="1" kern="150" dirty="0" smtClean="0">
                          <a:effectLst/>
                          <a:latin typeface="Calibri" panose="020F0502020204030204" pitchFamily="34" charset="0"/>
                          <a:ea typeface="SimSun"/>
                          <a:cs typeface="Mangal"/>
                        </a:rPr>
                        <a:t>99</a:t>
                      </a:r>
                      <a:endParaRPr lang="it-IT" sz="1200" b="1" kern="150" dirty="0">
                        <a:effectLst/>
                        <a:latin typeface="Calibri" panose="020F0502020204030204" pitchFamily="34" charset="0"/>
                        <a:ea typeface="SimSun"/>
                        <a:cs typeface="Mangal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1547664" y="456347"/>
            <a:ext cx="6048672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it-IT" altLang="zh-CN" sz="1200" b="1" dirty="0" smtClean="0">
                <a:solidFill>
                  <a:srgbClr val="FF0000"/>
                </a:solidFill>
                <a:latin typeface="Bookman Old Style" pitchFamily="18" charset="0"/>
                <a:cs typeface="Times New Roman" pitchFamily="18" charset="0"/>
              </a:rPr>
              <a:t>PERSONE DENUNCIATE E ARRESTATE DALLA POLIZIA DI STATO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it-IT" altLang="zh-CN" sz="1200" b="1" dirty="0" smtClean="0">
                <a:solidFill>
                  <a:srgbClr val="FF0000"/>
                </a:solidFill>
                <a:latin typeface="Bookman Old Style" pitchFamily="18" charset="0"/>
                <a:cs typeface="Times New Roman" pitchFamily="18" charset="0"/>
              </a:rPr>
              <a:t>NELLA PROVINCIA DI SAVONA</a:t>
            </a:r>
            <a:endParaRPr lang="it-IT" altLang="zh-CN" sz="800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it-IT" altLang="zh-CN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60648"/>
            <a:ext cx="627906" cy="8128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CasellaDiTesto 9"/>
          <p:cNvSpPr txBox="1"/>
          <p:nvPr/>
        </p:nvSpPr>
        <p:spPr>
          <a:xfrm>
            <a:off x="7548752" y="6515472"/>
            <a:ext cx="1064715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800" dirty="0" smtClean="0"/>
              <a:t>Questura di Savona</a:t>
            </a:r>
            <a:endParaRPr lang="it-IT" sz="800" dirty="0"/>
          </a:p>
        </p:txBody>
      </p:sp>
    </p:spTree>
    <p:extLst>
      <p:ext uri="{BB962C8B-B14F-4D97-AF65-F5344CB8AC3E}">
        <p14:creationId xmlns:p14="http://schemas.microsoft.com/office/powerpoint/2010/main" val="3433170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it-IT" sz="1200" b="1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PERSONE DENUNCIATE E ARRESTATE DALLA POLIZIA DI STATO (QUESTURA E SPECIALITA’) NELLA PROVINCIA DI SAVONA</a:t>
            </a:r>
            <a:endParaRPr lang="it-IT" sz="1200" b="1" dirty="0">
              <a:solidFill>
                <a:srgbClr val="FF0000"/>
              </a:solidFill>
              <a:latin typeface="Bookman Old Style" panose="02050604050505020204" pitchFamily="18" charset="0"/>
            </a:endParaRPr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93921178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60648"/>
            <a:ext cx="627906" cy="8128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CasellaDiTesto 5"/>
          <p:cNvSpPr txBox="1"/>
          <p:nvPr/>
        </p:nvSpPr>
        <p:spPr>
          <a:xfrm>
            <a:off x="7548752" y="6515472"/>
            <a:ext cx="1064715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800" dirty="0" smtClean="0"/>
              <a:t>Questura di Savona</a:t>
            </a:r>
            <a:endParaRPr lang="it-IT" sz="800" dirty="0"/>
          </a:p>
        </p:txBody>
      </p:sp>
    </p:spTree>
    <p:extLst>
      <p:ext uri="{BB962C8B-B14F-4D97-AF65-F5344CB8AC3E}">
        <p14:creationId xmlns:p14="http://schemas.microsoft.com/office/powerpoint/2010/main" val="4035130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it-IT" sz="1200" b="1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PERSONE E </a:t>
            </a:r>
            <a:r>
              <a:rPr lang="it-IT" sz="1200" b="1" smtClean="0">
                <a:solidFill>
                  <a:srgbClr val="FF0000"/>
                </a:solidFill>
                <a:latin typeface="Bookman Old Style" panose="02050604050505020204" pitchFamily="18" charset="0"/>
              </a:rPr>
              <a:t>VEICOLI CONTROLLATI DALLA POLIZIA DI STATO (QUESTURA E SPECIALITA’) </a:t>
            </a:r>
            <a:br>
              <a:rPr lang="it-IT" sz="1200" b="1" smtClean="0">
                <a:solidFill>
                  <a:srgbClr val="FF0000"/>
                </a:solidFill>
                <a:latin typeface="Bookman Old Style" panose="02050604050505020204" pitchFamily="18" charset="0"/>
              </a:rPr>
            </a:br>
            <a:r>
              <a:rPr lang="it-IT" sz="1200" b="1" smtClean="0">
                <a:solidFill>
                  <a:srgbClr val="FF0000"/>
                </a:solidFill>
                <a:latin typeface="Bookman Old Style" panose="02050604050505020204" pitchFamily="18" charset="0"/>
              </a:rPr>
              <a:t>NELLA PROVINCIA DI SAVONA</a:t>
            </a:r>
            <a:endParaRPr lang="it-IT" sz="1200" b="1" dirty="0">
              <a:latin typeface="Bookman Old Style" panose="02050604050505020204" pitchFamily="18" charset="0"/>
            </a:endParaRPr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6447183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60648"/>
            <a:ext cx="627906" cy="8128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CasellaDiTesto 5"/>
          <p:cNvSpPr txBox="1"/>
          <p:nvPr/>
        </p:nvSpPr>
        <p:spPr>
          <a:xfrm>
            <a:off x="7548752" y="6515472"/>
            <a:ext cx="1064715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800" dirty="0" smtClean="0"/>
              <a:t>Questura di Savona</a:t>
            </a:r>
            <a:endParaRPr lang="it-IT" sz="800" dirty="0"/>
          </a:p>
        </p:txBody>
      </p:sp>
    </p:spTree>
    <p:extLst>
      <p:ext uri="{BB962C8B-B14F-4D97-AF65-F5344CB8AC3E}">
        <p14:creationId xmlns:p14="http://schemas.microsoft.com/office/powerpoint/2010/main" val="838056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it-IT" sz="1200" b="1" dirty="0" smtClean="0">
                <a:latin typeface="Bookman Old Style" panose="02050604050505020204" pitchFamily="18" charset="0"/>
              </a:rPr>
              <a:t>STUPEFACENTE SEQUESTRATO </a:t>
            </a:r>
            <a:endParaRPr lang="it-IT" sz="1200" b="1" dirty="0">
              <a:latin typeface="Bookman Old Style" panose="02050604050505020204" pitchFamily="18" charset="0"/>
            </a:endParaRPr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49946981"/>
              </p:ext>
            </p:extLst>
          </p:nvPr>
        </p:nvGraphicFramePr>
        <p:xfrm>
          <a:off x="457200" y="1600200"/>
          <a:ext cx="8229600" cy="212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66528"/>
                <a:gridCol w="3312368"/>
                <a:gridCol w="3250704"/>
              </a:tblGrid>
              <a:tr h="370840">
                <a:tc>
                  <a:txBody>
                    <a:bodyPr/>
                    <a:lstStyle/>
                    <a:p>
                      <a:r>
                        <a:rPr lang="it-IT" dirty="0" smtClean="0"/>
                        <a:t>STUPEFACENTE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DAL 31/03/2017 AL 31/03/2018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 smtClean="0"/>
                        <a:t>DAL 31/03/2018 AL 31/03/2019</a:t>
                      </a:r>
                    </a:p>
                    <a:p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smtClean="0"/>
                        <a:t>HASHISH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Grammi 301,18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Grammi 180,59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smtClean="0"/>
                        <a:t>MARJUANA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Grammi 601,28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Grammi </a:t>
                      </a:r>
                      <a:r>
                        <a:rPr lang="it-IT" dirty="0" smtClean="0"/>
                        <a:t>18.310,127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smtClean="0"/>
                        <a:t>EROINA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Grammi 866,39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----------------------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smtClean="0"/>
                        <a:t>COCAINA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Grammi 1.095,13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Grammi 54,4</a:t>
                      </a:r>
                      <a:endParaRPr lang="it-IT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60648"/>
            <a:ext cx="627906" cy="8128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CasellaDiTesto 5"/>
          <p:cNvSpPr txBox="1"/>
          <p:nvPr/>
        </p:nvSpPr>
        <p:spPr>
          <a:xfrm>
            <a:off x="7548752" y="6515472"/>
            <a:ext cx="1064715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800" dirty="0" smtClean="0"/>
              <a:t>Questura di Savona</a:t>
            </a:r>
            <a:endParaRPr lang="it-IT" sz="800" dirty="0"/>
          </a:p>
        </p:txBody>
      </p:sp>
    </p:spTree>
    <p:extLst>
      <p:ext uri="{BB962C8B-B14F-4D97-AF65-F5344CB8AC3E}">
        <p14:creationId xmlns:p14="http://schemas.microsoft.com/office/powerpoint/2010/main" val="426988783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2109</TotalTime>
  <Words>774</Words>
  <Application>Microsoft Office PowerPoint</Application>
  <PresentationFormat>Presentazione su schermo (4:3)</PresentationFormat>
  <Paragraphs>290</Paragraphs>
  <Slides>19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19</vt:i4>
      </vt:variant>
    </vt:vector>
  </HeadingPairs>
  <TitlesOfParts>
    <vt:vector size="20" baseType="lpstr">
      <vt:lpstr>Tema di Office</vt:lpstr>
      <vt:lpstr>Presentazione standard di PowerPoint</vt:lpstr>
      <vt:lpstr>MISURE DI PREVENZIONE – PROVVEDIMENTI EMESSI </vt:lpstr>
      <vt:lpstr>ESPOSTI</vt:lpstr>
      <vt:lpstr>TOTALE DELITTI COMMESSI NELLA PROVINCIA DI SAVONA</vt:lpstr>
      <vt:lpstr>DELITTI DI MAGGIOR RILIEVO COMMESSI NELLA PROVINCIA DI SAVONA</vt:lpstr>
      <vt:lpstr>Presentazione standard di PowerPoint</vt:lpstr>
      <vt:lpstr>PERSONE DENUNCIATE E ARRESTATE DALLA POLIZIA DI STATO (QUESTURA E SPECIALITA’) NELLA PROVINCIA DI SAVONA</vt:lpstr>
      <vt:lpstr>PERSONE E VEICOLI CONTROLLATI DALLA POLIZIA DI STATO (QUESTURA E SPECIALITA’)  NELLA PROVINCIA DI SAVONA</vt:lpstr>
      <vt:lpstr>STUPEFACENTE SEQUESTRATO </vt:lpstr>
      <vt:lpstr>Principali operazioni di Polizia Giudiziaria (periodo di riferimento: 31 marzo 2017/2018 e 31 marzo 2018/2019) </vt:lpstr>
      <vt:lpstr>ATTIVITA’ DI PREVENZIONE (periodo di riferimento: 31 marzo 2017/2018 e 31 marzo 2018/2019)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Franco RIGNANESE</dc:creator>
  <cp:lastModifiedBy>Paolo POGGI</cp:lastModifiedBy>
  <cp:revision>122</cp:revision>
  <cp:lastPrinted>2019-04-09T08:05:31Z</cp:lastPrinted>
  <dcterms:created xsi:type="dcterms:W3CDTF">2016-01-25T11:50:02Z</dcterms:created>
  <dcterms:modified xsi:type="dcterms:W3CDTF">2019-04-09T08:08:25Z</dcterms:modified>
</cp:coreProperties>
</file>