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1.xml" ContentType="application/vnd.openxmlformats-officedocument.presentationml.notesSl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notesSlides/notesSlide2.xml" ContentType="application/vnd.openxmlformats-officedocument.presentationml.notesSlid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notesSlides/notesSlide3.xml" ContentType="application/vnd.openxmlformats-officedocument.presentationml.notesSlid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9" r:id="rId2"/>
    <p:sldId id="329" r:id="rId3"/>
    <p:sldId id="330" r:id="rId4"/>
    <p:sldId id="331" r:id="rId5"/>
    <p:sldId id="333" r:id="rId6"/>
    <p:sldId id="326" r:id="rId7"/>
    <p:sldId id="327" r:id="rId8"/>
    <p:sldId id="323" r:id="rId9"/>
  </p:sldIdLst>
  <p:sldSz cx="12192000" cy="6858000"/>
  <p:notesSz cx="6858000" cy="9872663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482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21" autoAdjust="0"/>
    <p:restoredTop sz="94673" autoAdjust="0"/>
  </p:normalViewPr>
  <p:slideViewPr>
    <p:cSldViewPr snapToGrid="0">
      <p:cViewPr varScale="1">
        <p:scale>
          <a:sx n="109" d="100"/>
          <a:sy n="109" d="100"/>
        </p:scale>
        <p:origin x="654" y="12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D:\Andamento_temporale_di_Pronto_Soccorso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D:\Andamento_temporale_di_Pronto_Soccorso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D:\Andamento_temporale_di_Pronto_Soccorso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D:\Andamento_temporale_di_Pronto_Soccorso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oglio_di_lavoro_di_Microsoft_Excel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oglio_di_lavoro_di_Microsoft_Excel1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oglio_di_lavoro_di_Microsoft_Excel2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oglio_di_lavoro_di_Microsoft_Excel3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oglio_di_lavoro_di_Microsoft_Excel4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it-IT" sz="1800"/>
              <a:t>Accessi differibili (Bianchi, Verdi, Azzurri)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>
        <c:manualLayout>
          <c:layoutTarget val="inner"/>
          <c:xMode val="edge"/>
          <c:yMode val="edge"/>
          <c:x val="7.6126115634548963E-2"/>
          <c:y val="0.10743686228816096"/>
          <c:w val="0.83112303892878037"/>
          <c:h val="0.6598683974254099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Foglio4!$C$1</c:f>
              <c:strCache>
                <c:ptCount val="1"/>
                <c:pt idx="0">
                  <c:v>W49</c:v>
                </c:pt>
              </c:strCache>
            </c:strRef>
          </c:tx>
          <c:spPr>
            <a:solidFill>
              <a:schemeClr val="accent1">
                <a:shade val="47000"/>
              </a:schemeClr>
            </a:solidFill>
            <a:ln>
              <a:noFill/>
            </a:ln>
            <a:effectLst/>
          </c:spPr>
          <c:invertIfNegative val="0"/>
          <c:cat>
            <c:strRef>
              <c:f>Foglio4!$B$2:$B$14</c:f>
              <c:strCache>
                <c:ptCount val="13"/>
                <c:pt idx="0">
                  <c:v>Bordighera</c:v>
                </c:pt>
                <c:pt idx="1">
                  <c:v>Imperia</c:v>
                </c:pt>
                <c:pt idx="2">
                  <c:v>Sanremo</c:v>
                </c:pt>
                <c:pt idx="3">
                  <c:v>Savona</c:v>
                </c:pt>
                <c:pt idx="4">
                  <c:v>Pietra Ligure</c:v>
                </c:pt>
                <c:pt idx="5">
                  <c:v>Villa Scassi</c:v>
                </c:pt>
                <c:pt idx="6">
                  <c:v>Galliera</c:v>
                </c:pt>
                <c:pt idx="7">
                  <c:v>Gaslini</c:v>
                </c:pt>
                <c:pt idx="8">
                  <c:v>Evangelico Voltri</c:v>
                </c:pt>
                <c:pt idx="9">
                  <c:v>San Martino</c:v>
                </c:pt>
                <c:pt idx="10">
                  <c:v>Lavagna</c:v>
                </c:pt>
                <c:pt idx="11">
                  <c:v>La Spezia</c:v>
                </c:pt>
                <c:pt idx="12">
                  <c:v>Sarzana</c:v>
                </c:pt>
              </c:strCache>
            </c:strRef>
          </c:cat>
          <c:val>
            <c:numRef>
              <c:f>Foglio4!$C$2:$C$14</c:f>
              <c:numCache>
                <c:formatCode>General</c:formatCode>
                <c:ptCount val="13"/>
                <c:pt idx="0">
                  <c:v>209</c:v>
                </c:pt>
                <c:pt idx="1">
                  <c:v>523</c:v>
                </c:pt>
                <c:pt idx="2">
                  <c:v>302</c:v>
                </c:pt>
                <c:pt idx="3">
                  <c:v>769</c:v>
                </c:pt>
                <c:pt idx="4">
                  <c:v>499</c:v>
                </c:pt>
                <c:pt idx="5">
                  <c:v>521</c:v>
                </c:pt>
                <c:pt idx="6">
                  <c:v>418</c:v>
                </c:pt>
                <c:pt idx="7">
                  <c:v>728</c:v>
                </c:pt>
                <c:pt idx="8">
                  <c:v>367</c:v>
                </c:pt>
                <c:pt idx="9">
                  <c:v>892</c:v>
                </c:pt>
                <c:pt idx="10">
                  <c:v>674</c:v>
                </c:pt>
                <c:pt idx="11">
                  <c:v>566</c:v>
                </c:pt>
                <c:pt idx="12">
                  <c:v>394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63C-4E6A-A222-8D60012A8263}"/>
            </c:ext>
          </c:extLst>
        </c:ser>
        <c:ser>
          <c:idx val="1"/>
          <c:order val="1"/>
          <c:tx>
            <c:strRef>
              <c:f>Foglio4!$D$1</c:f>
              <c:strCache>
                <c:ptCount val="1"/>
                <c:pt idx="0">
                  <c:v>W50</c:v>
                </c:pt>
              </c:strCache>
            </c:strRef>
          </c:tx>
          <c:spPr>
            <a:solidFill>
              <a:schemeClr val="accent1">
                <a:shade val="65000"/>
              </a:schemeClr>
            </a:solidFill>
            <a:ln>
              <a:noFill/>
            </a:ln>
            <a:effectLst/>
          </c:spPr>
          <c:invertIfNegative val="0"/>
          <c:cat>
            <c:strRef>
              <c:f>Foglio4!$B$2:$B$14</c:f>
              <c:strCache>
                <c:ptCount val="13"/>
                <c:pt idx="0">
                  <c:v>Bordighera</c:v>
                </c:pt>
                <c:pt idx="1">
                  <c:v>Imperia</c:v>
                </c:pt>
                <c:pt idx="2">
                  <c:v>Sanremo</c:v>
                </c:pt>
                <c:pt idx="3">
                  <c:v>Savona</c:v>
                </c:pt>
                <c:pt idx="4">
                  <c:v>Pietra Ligure</c:v>
                </c:pt>
                <c:pt idx="5">
                  <c:v>Villa Scassi</c:v>
                </c:pt>
                <c:pt idx="6">
                  <c:v>Galliera</c:v>
                </c:pt>
                <c:pt idx="7">
                  <c:v>Gaslini</c:v>
                </c:pt>
                <c:pt idx="8">
                  <c:v>Evangelico Voltri</c:v>
                </c:pt>
                <c:pt idx="9">
                  <c:v>San Martino</c:v>
                </c:pt>
                <c:pt idx="10">
                  <c:v>Lavagna</c:v>
                </c:pt>
                <c:pt idx="11">
                  <c:v>La Spezia</c:v>
                </c:pt>
                <c:pt idx="12">
                  <c:v>Sarzana</c:v>
                </c:pt>
              </c:strCache>
            </c:strRef>
          </c:cat>
          <c:val>
            <c:numRef>
              <c:f>Foglio4!$D$2:$D$14</c:f>
              <c:numCache>
                <c:formatCode>General</c:formatCode>
                <c:ptCount val="13"/>
                <c:pt idx="0">
                  <c:v>209</c:v>
                </c:pt>
                <c:pt idx="1">
                  <c:v>541</c:v>
                </c:pt>
                <c:pt idx="2">
                  <c:v>396</c:v>
                </c:pt>
                <c:pt idx="3">
                  <c:v>854</c:v>
                </c:pt>
                <c:pt idx="4">
                  <c:v>539</c:v>
                </c:pt>
                <c:pt idx="5">
                  <c:v>468</c:v>
                </c:pt>
                <c:pt idx="6">
                  <c:v>519</c:v>
                </c:pt>
                <c:pt idx="7">
                  <c:v>660</c:v>
                </c:pt>
                <c:pt idx="8">
                  <c:v>370</c:v>
                </c:pt>
                <c:pt idx="9">
                  <c:v>908</c:v>
                </c:pt>
                <c:pt idx="10">
                  <c:v>702</c:v>
                </c:pt>
                <c:pt idx="11">
                  <c:v>620</c:v>
                </c:pt>
                <c:pt idx="12">
                  <c:v>396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63C-4E6A-A222-8D60012A8263}"/>
            </c:ext>
          </c:extLst>
        </c:ser>
        <c:ser>
          <c:idx val="2"/>
          <c:order val="2"/>
          <c:tx>
            <c:strRef>
              <c:f>Foglio4!$E$1</c:f>
              <c:strCache>
                <c:ptCount val="1"/>
                <c:pt idx="0">
                  <c:v>W51</c:v>
                </c:pt>
              </c:strCache>
            </c:strRef>
          </c:tx>
          <c:spPr>
            <a:solidFill>
              <a:schemeClr val="accent1">
                <a:shade val="82000"/>
              </a:schemeClr>
            </a:solidFill>
            <a:ln>
              <a:noFill/>
            </a:ln>
            <a:effectLst/>
          </c:spPr>
          <c:invertIfNegative val="0"/>
          <c:cat>
            <c:strRef>
              <c:f>Foglio4!$B$2:$B$14</c:f>
              <c:strCache>
                <c:ptCount val="13"/>
                <c:pt idx="0">
                  <c:v>Bordighera</c:v>
                </c:pt>
                <c:pt idx="1">
                  <c:v>Imperia</c:v>
                </c:pt>
                <c:pt idx="2">
                  <c:v>Sanremo</c:v>
                </c:pt>
                <c:pt idx="3">
                  <c:v>Savona</c:v>
                </c:pt>
                <c:pt idx="4">
                  <c:v>Pietra Ligure</c:v>
                </c:pt>
                <c:pt idx="5">
                  <c:v>Villa Scassi</c:v>
                </c:pt>
                <c:pt idx="6">
                  <c:v>Galliera</c:v>
                </c:pt>
                <c:pt idx="7">
                  <c:v>Gaslini</c:v>
                </c:pt>
                <c:pt idx="8">
                  <c:v>Evangelico Voltri</c:v>
                </c:pt>
                <c:pt idx="9">
                  <c:v>San Martino</c:v>
                </c:pt>
                <c:pt idx="10">
                  <c:v>Lavagna</c:v>
                </c:pt>
                <c:pt idx="11">
                  <c:v>La Spezia</c:v>
                </c:pt>
                <c:pt idx="12">
                  <c:v>Sarzana</c:v>
                </c:pt>
              </c:strCache>
            </c:strRef>
          </c:cat>
          <c:val>
            <c:numRef>
              <c:f>Foglio4!$E$2:$E$14</c:f>
              <c:numCache>
                <c:formatCode>General</c:formatCode>
                <c:ptCount val="13"/>
                <c:pt idx="0">
                  <c:v>195</c:v>
                </c:pt>
                <c:pt idx="1">
                  <c:v>498</c:v>
                </c:pt>
                <c:pt idx="2">
                  <c:v>345</c:v>
                </c:pt>
                <c:pt idx="3">
                  <c:v>828</c:v>
                </c:pt>
                <c:pt idx="4">
                  <c:v>548</c:v>
                </c:pt>
                <c:pt idx="5">
                  <c:v>439</c:v>
                </c:pt>
                <c:pt idx="6">
                  <c:v>449</c:v>
                </c:pt>
                <c:pt idx="7">
                  <c:v>742</c:v>
                </c:pt>
                <c:pt idx="8">
                  <c:v>354</c:v>
                </c:pt>
                <c:pt idx="9">
                  <c:v>944</c:v>
                </c:pt>
                <c:pt idx="10">
                  <c:v>742</c:v>
                </c:pt>
                <c:pt idx="11">
                  <c:v>600</c:v>
                </c:pt>
                <c:pt idx="12">
                  <c:v>405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63C-4E6A-A222-8D60012A8263}"/>
            </c:ext>
          </c:extLst>
        </c:ser>
        <c:ser>
          <c:idx val="3"/>
          <c:order val="3"/>
          <c:tx>
            <c:strRef>
              <c:f>Foglio4!$F$1</c:f>
              <c:strCache>
                <c:ptCount val="1"/>
                <c:pt idx="0">
                  <c:v>W52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Foglio4!$B$2:$B$14</c:f>
              <c:strCache>
                <c:ptCount val="13"/>
                <c:pt idx="0">
                  <c:v>Bordighera</c:v>
                </c:pt>
                <c:pt idx="1">
                  <c:v>Imperia</c:v>
                </c:pt>
                <c:pt idx="2">
                  <c:v>Sanremo</c:v>
                </c:pt>
                <c:pt idx="3">
                  <c:v>Savona</c:v>
                </c:pt>
                <c:pt idx="4">
                  <c:v>Pietra Ligure</c:v>
                </c:pt>
                <c:pt idx="5">
                  <c:v>Villa Scassi</c:v>
                </c:pt>
                <c:pt idx="6">
                  <c:v>Galliera</c:v>
                </c:pt>
                <c:pt idx="7">
                  <c:v>Gaslini</c:v>
                </c:pt>
                <c:pt idx="8">
                  <c:v>Evangelico Voltri</c:v>
                </c:pt>
                <c:pt idx="9">
                  <c:v>San Martino</c:v>
                </c:pt>
                <c:pt idx="10">
                  <c:v>Lavagna</c:v>
                </c:pt>
                <c:pt idx="11">
                  <c:v>La Spezia</c:v>
                </c:pt>
                <c:pt idx="12">
                  <c:v>Sarzana</c:v>
                </c:pt>
              </c:strCache>
            </c:strRef>
          </c:cat>
          <c:val>
            <c:numRef>
              <c:f>Foglio4!$F$2:$F$14</c:f>
              <c:numCache>
                <c:formatCode>General</c:formatCode>
                <c:ptCount val="13"/>
                <c:pt idx="0">
                  <c:v>233</c:v>
                </c:pt>
                <c:pt idx="1">
                  <c:v>598</c:v>
                </c:pt>
                <c:pt idx="2">
                  <c:v>394</c:v>
                </c:pt>
                <c:pt idx="3">
                  <c:v>845</c:v>
                </c:pt>
                <c:pt idx="4">
                  <c:v>602</c:v>
                </c:pt>
                <c:pt idx="5">
                  <c:v>462</c:v>
                </c:pt>
                <c:pt idx="6">
                  <c:v>443</c:v>
                </c:pt>
                <c:pt idx="7">
                  <c:v>799</c:v>
                </c:pt>
                <c:pt idx="8">
                  <c:v>342</c:v>
                </c:pt>
                <c:pt idx="9">
                  <c:v>868</c:v>
                </c:pt>
                <c:pt idx="10">
                  <c:v>815</c:v>
                </c:pt>
                <c:pt idx="11">
                  <c:v>650</c:v>
                </c:pt>
                <c:pt idx="12">
                  <c:v>466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63C-4E6A-A222-8D60012A8263}"/>
            </c:ext>
          </c:extLst>
        </c:ser>
        <c:ser>
          <c:idx val="4"/>
          <c:order val="4"/>
          <c:tx>
            <c:strRef>
              <c:f>Foglio4!$G$1</c:f>
              <c:strCache>
                <c:ptCount val="1"/>
                <c:pt idx="0">
                  <c:v>W1</c:v>
                </c:pt>
              </c:strCache>
            </c:strRef>
          </c:tx>
          <c:spPr>
            <a:solidFill>
              <a:schemeClr val="accent1">
                <a:tint val="83000"/>
              </a:schemeClr>
            </a:solidFill>
            <a:ln>
              <a:noFill/>
            </a:ln>
            <a:effectLst/>
          </c:spPr>
          <c:invertIfNegative val="0"/>
          <c:cat>
            <c:strRef>
              <c:f>Foglio4!$B$2:$B$14</c:f>
              <c:strCache>
                <c:ptCount val="13"/>
                <c:pt idx="0">
                  <c:v>Bordighera</c:v>
                </c:pt>
                <c:pt idx="1">
                  <c:v>Imperia</c:v>
                </c:pt>
                <c:pt idx="2">
                  <c:v>Sanremo</c:v>
                </c:pt>
                <c:pt idx="3">
                  <c:v>Savona</c:v>
                </c:pt>
                <c:pt idx="4">
                  <c:v>Pietra Ligure</c:v>
                </c:pt>
                <c:pt idx="5">
                  <c:v>Villa Scassi</c:v>
                </c:pt>
                <c:pt idx="6">
                  <c:v>Galliera</c:v>
                </c:pt>
                <c:pt idx="7">
                  <c:v>Gaslini</c:v>
                </c:pt>
                <c:pt idx="8">
                  <c:v>Evangelico Voltri</c:v>
                </c:pt>
                <c:pt idx="9">
                  <c:v>San Martino</c:v>
                </c:pt>
                <c:pt idx="10">
                  <c:v>Lavagna</c:v>
                </c:pt>
                <c:pt idx="11">
                  <c:v>La Spezia</c:v>
                </c:pt>
                <c:pt idx="12">
                  <c:v>Sarzana</c:v>
                </c:pt>
              </c:strCache>
            </c:strRef>
          </c:cat>
          <c:val>
            <c:numRef>
              <c:f>Foglio4!$G$2:$G$14</c:f>
              <c:numCache>
                <c:formatCode>General</c:formatCode>
                <c:ptCount val="13"/>
                <c:pt idx="0">
                  <c:v>219</c:v>
                </c:pt>
                <c:pt idx="1">
                  <c:v>550</c:v>
                </c:pt>
                <c:pt idx="2">
                  <c:v>349</c:v>
                </c:pt>
                <c:pt idx="3">
                  <c:v>765</c:v>
                </c:pt>
                <c:pt idx="4">
                  <c:v>576</c:v>
                </c:pt>
                <c:pt idx="5">
                  <c:v>409</c:v>
                </c:pt>
                <c:pt idx="6">
                  <c:v>420</c:v>
                </c:pt>
                <c:pt idx="7">
                  <c:v>618</c:v>
                </c:pt>
                <c:pt idx="8">
                  <c:v>332</c:v>
                </c:pt>
                <c:pt idx="9">
                  <c:v>872</c:v>
                </c:pt>
                <c:pt idx="10">
                  <c:v>757</c:v>
                </c:pt>
                <c:pt idx="11">
                  <c:v>653</c:v>
                </c:pt>
                <c:pt idx="12">
                  <c:v>426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63C-4E6A-A222-8D60012A8263}"/>
            </c:ext>
          </c:extLst>
        </c:ser>
        <c:ser>
          <c:idx val="5"/>
          <c:order val="5"/>
          <c:tx>
            <c:strRef>
              <c:f>Foglio4!$H$1</c:f>
              <c:strCache>
                <c:ptCount val="1"/>
                <c:pt idx="0">
                  <c:v>W2</c:v>
                </c:pt>
              </c:strCache>
            </c:strRef>
          </c:tx>
          <c:spPr>
            <a:solidFill>
              <a:schemeClr val="accent1">
                <a:tint val="65000"/>
              </a:schemeClr>
            </a:solidFill>
            <a:ln>
              <a:noFill/>
            </a:ln>
            <a:effectLst/>
          </c:spPr>
          <c:invertIfNegative val="0"/>
          <c:cat>
            <c:strRef>
              <c:f>Foglio4!$B$2:$B$14</c:f>
              <c:strCache>
                <c:ptCount val="13"/>
                <c:pt idx="0">
                  <c:v>Bordighera</c:v>
                </c:pt>
                <c:pt idx="1">
                  <c:v>Imperia</c:v>
                </c:pt>
                <c:pt idx="2">
                  <c:v>Sanremo</c:v>
                </c:pt>
                <c:pt idx="3">
                  <c:v>Savona</c:v>
                </c:pt>
                <c:pt idx="4">
                  <c:v>Pietra Ligure</c:v>
                </c:pt>
                <c:pt idx="5">
                  <c:v>Villa Scassi</c:v>
                </c:pt>
                <c:pt idx="6">
                  <c:v>Galliera</c:v>
                </c:pt>
                <c:pt idx="7">
                  <c:v>Gaslini</c:v>
                </c:pt>
                <c:pt idx="8">
                  <c:v>Evangelico Voltri</c:v>
                </c:pt>
                <c:pt idx="9">
                  <c:v>San Martino</c:v>
                </c:pt>
                <c:pt idx="10">
                  <c:v>Lavagna</c:v>
                </c:pt>
                <c:pt idx="11">
                  <c:v>La Spezia</c:v>
                </c:pt>
                <c:pt idx="12">
                  <c:v>Sarzana</c:v>
                </c:pt>
              </c:strCache>
            </c:strRef>
          </c:cat>
          <c:val>
            <c:numRef>
              <c:f>Foglio4!$H$2:$H$14</c:f>
              <c:numCache>
                <c:formatCode>General</c:formatCode>
                <c:ptCount val="13"/>
                <c:pt idx="0">
                  <c:v>227</c:v>
                </c:pt>
                <c:pt idx="1">
                  <c:v>433</c:v>
                </c:pt>
                <c:pt idx="2">
                  <c:v>339</c:v>
                </c:pt>
                <c:pt idx="3">
                  <c:v>711</c:v>
                </c:pt>
                <c:pt idx="4">
                  <c:v>482</c:v>
                </c:pt>
                <c:pt idx="5">
                  <c:v>461</c:v>
                </c:pt>
                <c:pt idx="6">
                  <c:v>464</c:v>
                </c:pt>
                <c:pt idx="7">
                  <c:v>546</c:v>
                </c:pt>
                <c:pt idx="8">
                  <c:v>317</c:v>
                </c:pt>
                <c:pt idx="9">
                  <c:v>885</c:v>
                </c:pt>
                <c:pt idx="10">
                  <c:v>657</c:v>
                </c:pt>
                <c:pt idx="11">
                  <c:v>563</c:v>
                </c:pt>
                <c:pt idx="12">
                  <c:v>374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963C-4E6A-A222-8D60012A826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1217897983"/>
        <c:axId val="615041680"/>
      </c:barChart>
      <c:lineChart>
        <c:grouping val="standard"/>
        <c:varyColors val="0"/>
        <c:ser>
          <c:idx val="6"/>
          <c:order val="6"/>
          <c:tx>
            <c:strRef>
              <c:f>Foglio4!$I$1</c:f>
              <c:strCache>
                <c:ptCount val="1"/>
                <c:pt idx="0">
                  <c:v>WARNING</c:v>
                </c:pt>
              </c:strCache>
            </c:strRef>
          </c:tx>
          <c:spPr>
            <a:ln w="28575" cap="rnd">
              <a:noFill/>
              <a:round/>
            </a:ln>
            <a:effectLst/>
          </c:spPr>
          <c:marker>
            <c:symbol val="dash"/>
            <c:size val="20"/>
            <c:spPr>
              <a:solidFill>
                <a:srgbClr val="FF0000"/>
              </a:solidFill>
              <a:ln w="9525">
                <a:solidFill>
                  <a:srgbClr val="FF0000"/>
                </a:solidFill>
              </a:ln>
              <a:effectLst/>
            </c:spPr>
          </c:marker>
          <c:cat>
            <c:strRef>
              <c:f>Foglio4!$B$2:$B$14</c:f>
              <c:strCache>
                <c:ptCount val="13"/>
                <c:pt idx="0">
                  <c:v>Bordighera</c:v>
                </c:pt>
                <c:pt idx="1">
                  <c:v>Imperia</c:v>
                </c:pt>
                <c:pt idx="2">
                  <c:v>Sanremo</c:v>
                </c:pt>
                <c:pt idx="3">
                  <c:v>Savona</c:v>
                </c:pt>
                <c:pt idx="4">
                  <c:v>Pietra Ligure</c:v>
                </c:pt>
                <c:pt idx="5">
                  <c:v>Villa Scassi</c:v>
                </c:pt>
                <c:pt idx="6">
                  <c:v>Galliera</c:v>
                </c:pt>
                <c:pt idx="7">
                  <c:v>Gaslini</c:v>
                </c:pt>
                <c:pt idx="8">
                  <c:v>Evangelico Voltri</c:v>
                </c:pt>
                <c:pt idx="9">
                  <c:v>San Martino</c:v>
                </c:pt>
                <c:pt idx="10">
                  <c:v>Lavagna</c:v>
                </c:pt>
                <c:pt idx="11">
                  <c:v>La Spezia</c:v>
                </c:pt>
                <c:pt idx="12">
                  <c:v>Sarzana</c:v>
                </c:pt>
              </c:strCache>
            </c:strRef>
          </c:cat>
          <c:val>
            <c:numRef>
              <c:f>Foglio4!$I$2:$I$14</c:f>
              <c:numCache>
                <c:formatCode>General</c:formatCode>
                <c:ptCount val="13"/>
                <c:pt idx="0">
                  <c:v>335</c:v>
                </c:pt>
                <c:pt idx="1">
                  <c:v>560</c:v>
                </c:pt>
                <c:pt idx="2">
                  <c:v>420</c:v>
                </c:pt>
                <c:pt idx="3">
                  <c:v>819</c:v>
                </c:pt>
                <c:pt idx="4">
                  <c:v>644</c:v>
                </c:pt>
                <c:pt idx="5">
                  <c:v>560</c:v>
                </c:pt>
                <c:pt idx="6">
                  <c:v>574</c:v>
                </c:pt>
                <c:pt idx="7">
                  <c:v>772</c:v>
                </c:pt>
                <c:pt idx="8">
                  <c:v>434</c:v>
                </c:pt>
                <c:pt idx="9" formatCode="0">
                  <c:v>1072.4000000000019</c:v>
                </c:pt>
                <c:pt idx="10">
                  <c:v>756</c:v>
                </c:pt>
                <c:pt idx="11">
                  <c:v>623</c:v>
                </c:pt>
                <c:pt idx="12">
                  <c:v>434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963C-4E6A-A222-8D60012A826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17897983"/>
        <c:axId val="615041680"/>
      </c:lineChart>
      <c:catAx>
        <c:axId val="121789798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615041680"/>
        <c:crosses val="autoZero"/>
        <c:auto val="1"/>
        <c:lblAlgn val="ctr"/>
        <c:lblOffset val="100"/>
        <c:noMultiLvlLbl val="0"/>
      </c:catAx>
      <c:valAx>
        <c:axId val="6150416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21789798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7.817399704025163E-2"/>
          <c:y val="3.2618354753207061E-2"/>
          <c:w val="0.14415950584373741"/>
          <c:h val="0.326618922804917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1"/>
    </a:solidFill>
    <a:ln>
      <a:noFill/>
    </a:ln>
    <a:effectLst/>
  </c:spPr>
  <c:txPr>
    <a:bodyPr/>
    <a:lstStyle/>
    <a:p>
      <a:pPr>
        <a:defRPr sz="1050" b="1">
          <a:solidFill>
            <a:sysClr val="windowText" lastClr="000000"/>
          </a:solidFill>
        </a:defRPr>
      </a:pPr>
      <a:endParaRPr lang="it-IT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089879828027765"/>
          <c:y val="0.10964726347795579"/>
          <c:w val="0.82672314092684229"/>
          <c:h val="0.7806532345718079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Foglio4!$C$1</c:f>
              <c:strCache>
                <c:ptCount val="1"/>
                <c:pt idx="0">
                  <c:v>W49</c:v>
                </c:pt>
              </c:strCache>
            </c:strRef>
          </c:tx>
          <c:spPr>
            <a:solidFill>
              <a:schemeClr val="accent1">
                <a:shade val="47000"/>
              </a:schemeClr>
            </a:solidFill>
            <a:ln>
              <a:noFill/>
            </a:ln>
            <a:effectLst/>
          </c:spPr>
          <c:invertIfNegative val="0"/>
          <c:cat>
            <c:strRef>
              <c:f>Foglio4!$B$15</c:f>
              <c:strCache>
                <c:ptCount val="1"/>
                <c:pt idx="0">
                  <c:v>LIGURIA</c:v>
                </c:pt>
              </c:strCache>
              <c:extLst/>
            </c:strRef>
          </c:cat>
          <c:val>
            <c:numRef>
              <c:f>Foglio4!$C$15</c:f>
              <c:numCache>
                <c:formatCode>0</c:formatCode>
                <c:ptCount val="1"/>
                <c:pt idx="0">
                  <c:v>6862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0-EDA9-445C-B611-6D41B013A87F}"/>
            </c:ext>
          </c:extLst>
        </c:ser>
        <c:ser>
          <c:idx val="1"/>
          <c:order val="1"/>
          <c:tx>
            <c:strRef>
              <c:f>Foglio4!$D$1</c:f>
              <c:strCache>
                <c:ptCount val="1"/>
                <c:pt idx="0">
                  <c:v>W50</c:v>
                </c:pt>
              </c:strCache>
            </c:strRef>
          </c:tx>
          <c:spPr>
            <a:solidFill>
              <a:schemeClr val="accent1">
                <a:shade val="65000"/>
              </a:schemeClr>
            </a:solidFill>
            <a:ln>
              <a:noFill/>
            </a:ln>
            <a:effectLst/>
          </c:spPr>
          <c:invertIfNegative val="0"/>
          <c:cat>
            <c:strRef>
              <c:f>Foglio4!$B$15</c:f>
              <c:strCache>
                <c:ptCount val="1"/>
                <c:pt idx="0">
                  <c:v>LIGURIA</c:v>
                </c:pt>
              </c:strCache>
              <c:extLst/>
            </c:strRef>
          </c:cat>
          <c:val>
            <c:numRef>
              <c:f>Foglio4!$D$15</c:f>
              <c:numCache>
                <c:formatCode>0</c:formatCode>
                <c:ptCount val="1"/>
                <c:pt idx="0">
                  <c:v>7182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1-EDA9-445C-B611-6D41B013A87F}"/>
            </c:ext>
          </c:extLst>
        </c:ser>
        <c:ser>
          <c:idx val="2"/>
          <c:order val="2"/>
          <c:tx>
            <c:strRef>
              <c:f>Foglio4!$E$1</c:f>
              <c:strCache>
                <c:ptCount val="1"/>
                <c:pt idx="0">
                  <c:v>W51</c:v>
                </c:pt>
              </c:strCache>
            </c:strRef>
          </c:tx>
          <c:spPr>
            <a:solidFill>
              <a:schemeClr val="accent1">
                <a:shade val="82000"/>
              </a:schemeClr>
            </a:solidFill>
            <a:ln>
              <a:noFill/>
            </a:ln>
            <a:effectLst/>
          </c:spPr>
          <c:invertIfNegative val="0"/>
          <c:cat>
            <c:strRef>
              <c:f>Foglio4!$B$15</c:f>
              <c:strCache>
                <c:ptCount val="1"/>
                <c:pt idx="0">
                  <c:v>LIGURIA</c:v>
                </c:pt>
              </c:strCache>
              <c:extLst/>
            </c:strRef>
          </c:cat>
          <c:val>
            <c:numRef>
              <c:f>Foglio4!$E$15</c:f>
              <c:numCache>
                <c:formatCode>0</c:formatCode>
                <c:ptCount val="1"/>
                <c:pt idx="0">
                  <c:v>7089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2-EDA9-445C-B611-6D41B013A87F}"/>
            </c:ext>
          </c:extLst>
        </c:ser>
        <c:ser>
          <c:idx val="3"/>
          <c:order val="3"/>
          <c:tx>
            <c:strRef>
              <c:f>Foglio4!$F$1</c:f>
              <c:strCache>
                <c:ptCount val="1"/>
                <c:pt idx="0">
                  <c:v>W52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strRef>
              <c:f>Foglio4!$B$15</c:f>
              <c:strCache>
                <c:ptCount val="1"/>
                <c:pt idx="0">
                  <c:v>LIGURIA</c:v>
                </c:pt>
              </c:strCache>
              <c:extLst/>
            </c:strRef>
          </c:cat>
          <c:val>
            <c:numRef>
              <c:f>Foglio4!$F$15</c:f>
              <c:numCache>
                <c:formatCode>0</c:formatCode>
                <c:ptCount val="1"/>
                <c:pt idx="0">
                  <c:v>7517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3-EDA9-445C-B611-6D41B013A87F}"/>
            </c:ext>
          </c:extLst>
        </c:ser>
        <c:ser>
          <c:idx val="4"/>
          <c:order val="4"/>
          <c:tx>
            <c:strRef>
              <c:f>Foglio4!$G$1</c:f>
              <c:strCache>
                <c:ptCount val="1"/>
                <c:pt idx="0">
                  <c:v>W1</c:v>
                </c:pt>
              </c:strCache>
            </c:strRef>
          </c:tx>
          <c:spPr>
            <a:solidFill>
              <a:schemeClr val="accent1">
                <a:tint val="83000"/>
              </a:schemeClr>
            </a:solidFill>
            <a:ln>
              <a:noFill/>
            </a:ln>
            <a:effectLst/>
          </c:spPr>
          <c:invertIfNegative val="0"/>
          <c:cat>
            <c:strRef>
              <c:f>Foglio4!$B$15</c:f>
              <c:strCache>
                <c:ptCount val="1"/>
                <c:pt idx="0">
                  <c:v>LIGURIA</c:v>
                </c:pt>
              </c:strCache>
              <c:extLst/>
            </c:strRef>
          </c:cat>
          <c:val>
            <c:numRef>
              <c:f>Foglio4!$G$15</c:f>
              <c:numCache>
                <c:formatCode>0</c:formatCode>
                <c:ptCount val="1"/>
                <c:pt idx="0">
                  <c:v>6946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4-EDA9-445C-B611-6D41B013A87F}"/>
            </c:ext>
          </c:extLst>
        </c:ser>
        <c:ser>
          <c:idx val="5"/>
          <c:order val="5"/>
          <c:tx>
            <c:strRef>
              <c:f>Foglio4!$H$1</c:f>
              <c:strCache>
                <c:ptCount val="1"/>
                <c:pt idx="0">
                  <c:v>W2</c:v>
                </c:pt>
              </c:strCache>
            </c:strRef>
          </c:tx>
          <c:spPr>
            <a:solidFill>
              <a:schemeClr val="accent1">
                <a:tint val="65000"/>
              </a:schemeClr>
            </a:solidFill>
            <a:ln>
              <a:noFill/>
            </a:ln>
            <a:effectLst/>
          </c:spPr>
          <c:invertIfNegative val="0"/>
          <c:cat>
            <c:strRef>
              <c:f>Foglio4!$B$15</c:f>
              <c:strCache>
                <c:ptCount val="1"/>
                <c:pt idx="0">
                  <c:v>LIGURIA</c:v>
                </c:pt>
              </c:strCache>
              <c:extLst/>
            </c:strRef>
          </c:cat>
          <c:val>
            <c:numRef>
              <c:f>Foglio4!$H$15</c:f>
              <c:numCache>
                <c:formatCode>0</c:formatCode>
                <c:ptCount val="1"/>
                <c:pt idx="0">
                  <c:v>6459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5-EDA9-445C-B611-6D41B013A87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1217897983"/>
        <c:axId val="615041680"/>
      </c:barChart>
      <c:lineChart>
        <c:grouping val="standard"/>
        <c:varyColors val="0"/>
        <c:ser>
          <c:idx val="6"/>
          <c:order val="6"/>
          <c:tx>
            <c:strRef>
              <c:f>Foglio4!$I$1</c:f>
              <c:strCache>
                <c:ptCount val="1"/>
                <c:pt idx="0">
                  <c:v>WARNING</c:v>
                </c:pt>
              </c:strCache>
            </c:strRef>
          </c:tx>
          <c:spPr>
            <a:ln w="28575" cap="rnd">
              <a:noFill/>
              <a:round/>
            </a:ln>
            <a:effectLst/>
          </c:spPr>
          <c:marker>
            <c:symbol val="diamond"/>
            <c:size val="27"/>
            <c:spPr>
              <a:solidFill>
                <a:srgbClr val="FF0000"/>
              </a:solidFill>
              <a:ln w="9525">
                <a:solidFill>
                  <a:srgbClr val="FF0000"/>
                </a:solidFill>
              </a:ln>
              <a:effectLst/>
            </c:spPr>
          </c:marker>
          <c:cat>
            <c:strRef>
              <c:f>Foglio4!$B$15</c:f>
              <c:strCache>
                <c:ptCount val="1"/>
                <c:pt idx="0">
                  <c:v>LIGURIA</c:v>
                </c:pt>
              </c:strCache>
              <c:extLst/>
            </c:strRef>
          </c:cat>
          <c:val>
            <c:numRef>
              <c:f>Foglio4!$I$15</c:f>
              <c:numCache>
                <c:formatCode>0</c:formatCode>
                <c:ptCount val="1"/>
                <c:pt idx="0">
                  <c:v>8003.4000000000015</c:v>
                </c:pt>
              </c:numCache>
              <c:extLst/>
            </c:numRef>
          </c:val>
          <c:smooth val="0"/>
          <c:extLst>
            <c:ext xmlns:c16="http://schemas.microsoft.com/office/drawing/2014/chart" uri="{C3380CC4-5D6E-409C-BE32-E72D297353CC}">
              <c16:uniqueId val="{00000006-EDA9-445C-B611-6D41B013A87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17897983"/>
        <c:axId val="615041680"/>
      </c:lineChart>
      <c:catAx>
        <c:axId val="121789798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615041680"/>
        <c:crosses val="autoZero"/>
        <c:auto val="1"/>
        <c:lblAlgn val="ctr"/>
        <c:lblOffset val="100"/>
        <c:noMultiLvlLbl val="0"/>
      </c:catAx>
      <c:valAx>
        <c:axId val="615041680"/>
        <c:scaling>
          <c:orientation val="minMax"/>
          <c:min val="5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21789798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1"/>
    </a:solidFill>
    <a:ln>
      <a:noFill/>
    </a:ln>
    <a:effectLst/>
  </c:spPr>
  <c:txPr>
    <a:bodyPr/>
    <a:lstStyle/>
    <a:p>
      <a:pPr>
        <a:defRPr sz="1050" b="1">
          <a:solidFill>
            <a:sysClr val="windowText" lastClr="000000"/>
          </a:solidFill>
        </a:defRPr>
      </a:pPr>
      <a:endParaRPr lang="it-IT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80" b="1" i="0" u="none" strike="noStrike" kern="1200" spc="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it-IT" dirty="0"/>
              <a:t>Accessi gravi (arancioni e rossi)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80" b="1" i="0" u="none" strike="noStrike" kern="1200" spc="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it-IT"/>
        </a:p>
      </c:txPr>
    </c:title>
    <c:autoTitleDeleted val="0"/>
    <c:plotArea>
      <c:layout>
        <c:manualLayout>
          <c:layoutTarget val="inner"/>
          <c:xMode val="edge"/>
          <c:yMode val="edge"/>
          <c:x val="8.1087574663916945E-2"/>
          <c:y val="0.10174964171907075"/>
          <c:w val="0.90038389266439944"/>
          <c:h val="0.6352882226208422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Foglio4!$L$1</c:f>
              <c:strCache>
                <c:ptCount val="1"/>
                <c:pt idx="0">
                  <c:v>W49</c:v>
                </c:pt>
              </c:strCache>
            </c:strRef>
          </c:tx>
          <c:spPr>
            <a:solidFill>
              <a:schemeClr val="accent2">
                <a:tint val="48000"/>
              </a:schemeClr>
            </a:solidFill>
            <a:ln>
              <a:noFill/>
            </a:ln>
            <a:effectLst/>
          </c:spPr>
          <c:invertIfNegative val="0"/>
          <c:cat>
            <c:strRef>
              <c:f>Foglio4!$K$2:$K$14</c:f>
              <c:strCache>
                <c:ptCount val="13"/>
                <c:pt idx="0">
                  <c:v>Bordighera</c:v>
                </c:pt>
                <c:pt idx="1">
                  <c:v>Imperia</c:v>
                </c:pt>
                <c:pt idx="2">
                  <c:v>Sanremo</c:v>
                </c:pt>
                <c:pt idx="3">
                  <c:v>Savona</c:v>
                </c:pt>
                <c:pt idx="4">
                  <c:v>Pietra Ligure</c:v>
                </c:pt>
                <c:pt idx="5">
                  <c:v>Villa Scassi</c:v>
                </c:pt>
                <c:pt idx="6">
                  <c:v>Galliera</c:v>
                </c:pt>
                <c:pt idx="7">
                  <c:v>Gaslini</c:v>
                </c:pt>
                <c:pt idx="8">
                  <c:v>Evangelico Voltri</c:v>
                </c:pt>
                <c:pt idx="9">
                  <c:v>San Martino</c:v>
                </c:pt>
                <c:pt idx="10">
                  <c:v>Lavagna</c:v>
                </c:pt>
                <c:pt idx="11">
                  <c:v>La Spezia</c:v>
                </c:pt>
                <c:pt idx="12">
                  <c:v>Sarzana</c:v>
                </c:pt>
              </c:strCache>
            </c:strRef>
          </c:cat>
          <c:val>
            <c:numRef>
              <c:f>Foglio4!$L$2:$L$14</c:f>
              <c:numCache>
                <c:formatCode>General</c:formatCode>
                <c:ptCount val="13"/>
                <c:pt idx="0">
                  <c:v>27</c:v>
                </c:pt>
                <c:pt idx="1">
                  <c:v>176</c:v>
                </c:pt>
                <c:pt idx="2">
                  <c:v>182</c:v>
                </c:pt>
                <c:pt idx="3">
                  <c:v>219</c:v>
                </c:pt>
                <c:pt idx="4">
                  <c:v>176</c:v>
                </c:pt>
                <c:pt idx="5">
                  <c:v>241</c:v>
                </c:pt>
                <c:pt idx="6">
                  <c:v>200</c:v>
                </c:pt>
                <c:pt idx="7">
                  <c:v>72</c:v>
                </c:pt>
                <c:pt idx="8">
                  <c:v>80</c:v>
                </c:pt>
                <c:pt idx="9">
                  <c:v>366</c:v>
                </c:pt>
                <c:pt idx="10">
                  <c:v>111</c:v>
                </c:pt>
                <c:pt idx="11">
                  <c:v>196</c:v>
                </c:pt>
                <c:pt idx="12">
                  <c:v>90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32B-47BD-B094-72761D1AA4C1}"/>
            </c:ext>
          </c:extLst>
        </c:ser>
        <c:ser>
          <c:idx val="1"/>
          <c:order val="1"/>
          <c:tx>
            <c:strRef>
              <c:f>Foglio4!$M$1</c:f>
              <c:strCache>
                <c:ptCount val="1"/>
                <c:pt idx="0">
                  <c:v>W50</c:v>
                </c:pt>
              </c:strCache>
            </c:strRef>
          </c:tx>
          <c:spPr>
            <a:solidFill>
              <a:schemeClr val="accent2">
                <a:tint val="65000"/>
              </a:schemeClr>
            </a:solidFill>
            <a:ln>
              <a:noFill/>
            </a:ln>
            <a:effectLst/>
          </c:spPr>
          <c:invertIfNegative val="0"/>
          <c:cat>
            <c:strRef>
              <c:f>Foglio4!$K$2:$K$14</c:f>
              <c:strCache>
                <c:ptCount val="13"/>
                <c:pt idx="0">
                  <c:v>Bordighera</c:v>
                </c:pt>
                <c:pt idx="1">
                  <c:v>Imperia</c:v>
                </c:pt>
                <c:pt idx="2">
                  <c:v>Sanremo</c:v>
                </c:pt>
                <c:pt idx="3">
                  <c:v>Savona</c:v>
                </c:pt>
                <c:pt idx="4">
                  <c:v>Pietra Ligure</c:v>
                </c:pt>
                <c:pt idx="5">
                  <c:v>Villa Scassi</c:v>
                </c:pt>
                <c:pt idx="6">
                  <c:v>Galliera</c:v>
                </c:pt>
                <c:pt idx="7">
                  <c:v>Gaslini</c:v>
                </c:pt>
                <c:pt idx="8">
                  <c:v>Evangelico Voltri</c:v>
                </c:pt>
                <c:pt idx="9">
                  <c:v>San Martino</c:v>
                </c:pt>
                <c:pt idx="10">
                  <c:v>Lavagna</c:v>
                </c:pt>
                <c:pt idx="11">
                  <c:v>La Spezia</c:v>
                </c:pt>
                <c:pt idx="12">
                  <c:v>Sarzana</c:v>
                </c:pt>
              </c:strCache>
            </c:strRef>
          </c:cat>
          <c:val>
            <c:numRef>
              <c:f>Foglio4!$M$2:$M$14</c:f>
              <c:numCache>
                <c:formatCode>General</c:formatCode>
                <c:ptCount val="13"/>
                <c:pt idx="0">
                  <c:v>15</c:v>
                </c:pt>
                <c:pt idx="1">
                  <c:v>197</c:v>
                </c:pt>
                <c:pt idx="2">
                  <c:v>142</c:v>
                </c:pt>
                <c:pt idx="3">
                  <c:v>231</c:v>
                </c:pt>
                <c:pt idx="4">
                  <c:v>166</c:v>
                </c:pt>
                <c:pt idx="5">
                  <c:v>263</c:v>
                </c:pt>
                <c:pt idx="6">
                  <c:v>180</c:v>
                </c:pt>
                <c:pt idx="7">
                  <c:v>83</c:v>
                </c:pt>
                <c:pt idx="8">
                  <c:v>103</c:v>
                </c:pt>
                <c:pt idx="9">
                  <c:v>411</c:v>
                </c:pt>
                <c:pt idx="10">
                  <c:v>105</c:v>
                </c:pt>
                <c:pt idx="11">
                  <c:v>233</c:v>
                </c:pt>
                <c:pt idx="12">
                  <c:v>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32B-47BD-B094-72761D1AA4C1}"/>
            </c:ext>
          </c:extLst>
        </c:ser>
        <c:ser>
          <c:idx val="2"/>
          <c:order val="2"/>
          <c:tx>
            <c:strRef>
              <c:f>Foglio4!$N$1</c:f>
              <c:strCache>
                <c:ptCount val="1"/>
                <c:pt idx="0">
                  <c:v>W51</c:v>
                </c:pt>
              </c:strCache>
            </c:strRef>
          </c:tx>
          <c:spPr>
            <a:solidFill>
              <a:schemeClr val="accent2">
                <a:tint val="83000"/>
              </a:schemeClr>
            </a:solidFill>
            <a:ln>
              <a:noFill/>
            </a:ln>
            <a:effectLst/>
          </c:spPr>
          <c:invertIfNegative val="0"/>
          <c:cat>
            <c:strRef>
              <c:f>Foglio4!$K$2:$K$14</c:f>
              <c:strCache>
                <c:ptCount val="13"/>
                <c:pt idx="0">
                  <c:v>Bordighera</c:v>
                </c:pt>
                <c:pt idx="1">
                  <c:v>Imperia</c:v>
                </c:pt>
                <c:pt idx="2">
                  <c:v>Sanremo</c:v>
                </c:pt>
                <c:pt idx="3">
                  <c:v>Savona</c:v>
                </c:pt>
                <c:pt idx="4">
                  <c:v>Pietra Ligure</c:v>
                </c:pt>
                <c:pt idx="5">
                  <c:v>Villa Scassi</c:v>
                </c:pt>
                <c:pt idx="6">
                  <c:v>Galliera</c:v>
                </c:pt>
                <c:pt idx="7">
                  <c:v>Gaslini</c:v>
                </c:pt>
                <c:pt idx="8">
                  <c:v>Evangelico Voltri</c:v>
                </c:pt>
                <c:pt idx="9">
                  <c:v>San Martino</c:v>
                </c:pt>
                <c:pt idx="10">
                  <c:v>Lavagna</c:v>
                </c:pt>
                <c:pt idx="11">
                  <c:v>La Spezia</c:v>
                </c:pt>
                <c:pt idx="12">
                  <c:v>Sarzana</c:v>
                </c:pt>
              </c:strCache>
            </c:strRef>
          </c:cat>
          <c:val>
            <c:numRef>
              <c:f>Foglio4!$N$2:$N$14</c:f>
              <c:numCache>
                <c:formatCode>General</c:formatCode>
                <c:ptCount val="13"/>
                <c:pt idx="0">
                  <c:v>23</c:v>
                </c:pt>
                <c:pt idx="1">
                  <c:v>217</c:v>
                </c:pt>
                <c:pt idx="2">
                  <c:v>169</c:v>
                </c:pt>
                <c:pt idx="3">
                  <c:v>230</c:v>
                </c:pt>
                <c:pt idx="4">
                  <c:v>163</c:v>
                </c:pt>
                <c:pt idx="5">
                  <c:v>273</c:v>
                </c:pt>
                <c:pt idx="6">
                  <c:v>216</c:v>
                </c:pt>
                <c:pt idx="7">
                  <c:v>75</c:v>
                </c:pt>
                <c:pt idx="8">
                  <c:v>84</c:v>
                </c:pt>
                <c:pt idx="9">
                  <c:v>410</c:v>
                </c:pt>
                <c:pt idx="10">
                  <c:v>112</c:v>
                </c:pt>
                <c:pt idx="11">
                  <c:v>218</c:v>
                </c:pt>
                <c:pt idx="12">
                  <c:v>90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32B-47BD-B094-72761D1AA4C1}"/>
            </c:ext>
          </c:extLst>
        </c:ser>
        <c:ser>
          <c:idx val="3"/>
          <c:order val="3"/>
          <c:tx>
            <c:strRef>
              <c:f>Foglio4!$O$1</c:f>
              <c:strCache>
                <c:ptCount val="1"/>
                <c:pt idx="0">
                  <c:v>W52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Foglio4!$K$2:$K$14</c:f>
              <c:strCache>
                <c:ptCount val="13"/>
                <c:pt idx="0">
                  <c:v>Bordighera</c:v>
                </c:pt>
                <c:pt idx="1">
                  <c:v>Imperia</c:v>
                </c:pt>
                <c:pt idx="2">
                  <c:v>Sanremo</c:v>
                </c:pt>
                <c:pt idx="3">
                  <c:v>Savona</c:v>
                </c:pt>
                <c:pt idx="4">
                  <c:v>Pietra Ligure</c:v>
                </c:pt>
                <c:pt idx="5">
                  <c:v>Villa Scassi</c:v>
                </c:pt>
                <c:pt idx="6">
                  <c:v>Galliera</c:v>
                </c:pt>
                <c:pt idx="7">
                  <c:v>Gaslini</c:v>
                </c:pt>
                <c:pt idx="8">
                  <c:v>Evangelico Voltri</c:v>
                </c:pt>
                <c:pt idx="9">
                  <c:v>San Martino</c:v>
                </c:pt>
                <c:pt idx="10">
                  <c:v>Lavagna</c:v>
                </c:pt>
                <c:pt idx="11">
                  <c:v>La Spezia</c:v>
                </c:pt>
                <c:pt idx="12">
                  <c:v>Sarzana</c:v>
                </c:pt>
              </c:strCache>
            </c:strRef>
          </c:cat>
          <c:val>
            <c:numRef>
              <c:f>Foglio4!$O$2:$O$14</c:f>
              <c:numCache>
                <c:formatCode>General</c:formatCode>
                <c:ptCount val="13"/>
                <c:pt idx="0">
                  <c:v>28</c:v>
                </c:pt>
                <c:pt idx="1">
                  <c:v>196</c:v>
                </c:pt>
                <c:pt idx="2">
                  <c:v>186</c:v>
                </c:pt>
                <c:pt idx="3">
                  <c:v>208</c:v>
                </c:pt>
                <c:pt idx="4">
                  <c:v>185</c:v>
                </c:pt>
                <c:pt idx="5">
                  <c:v>241</c:v>
                </c:pt>
                <c:pt idx="6">
                  <c:v>223</c:v>
                </c:pt>
                <c:pt idx="7">
                  <c:v>113</c:v>
                </c:pt>
                <c:pt idx="8">
                  <c:v>76</c:v>
                </c:pt>
                <c:pt idx="9">
                  <c:v>440</c:v>
                </c:pt>
                <c:pt idx="10">
                  <c:v>151</c:v>
                </c:pt>
                <c:pt idx="11">
                  <c:v>223</c:v>
                </c:pt>
                <c:pt idx="12">
                  <c:v>106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32B-47BD-B094-72761D1AA4C1}"/>
            </c:ext>
          </c:extLst>
        </c:ser>
        <c:ser>
          <c:idx val="4"/>
          <c:order val="4"/>
          <c:tx>
            <c:strRef>
              <c:f>Foglio4!$P$1</c:f>
              <c:strCache>
                <c:ptCount val="1"/>
                <c:pt idx="0">
                  <c:v>W1</c:v>
                </c:pt>
              </c:strCache>
            </c:strRef>
          </c:tx>
          <c:spPr>
            <a:solidFill>
              <a:schemeClr val="accent2">
                <a:shade val="82000"/>
              </a:schemeClr>
            </a:solidFill>
            <a:ln>
              <a:noFill/>
            </a:ln>
            <a:effectLst/>
          </c:spPr>
          <c:invertIfNegative val="0"/>
          <c:cat>
            <c:strRef>
              <c:f>Foglio4!$K$2:$K$14</c:f>
              <c:strCache>
                <c:ptCount val="13"/>
                <c:pt idx="0">
                  <c:v>Bordighera</c:v>
                </c:pt>
                <c:pt idx="1">
                  <c:v>Imperia</c:v>
                </c:pt>
                <c:pt idx="2">
                  <c:v>Sanremo</c:v>
                </c:pt>
                <c:pt idx="3">
                  <c:v>Savona</c:v>
                </c:pt>
                <c:pt idx="4">
                  <c:v>Pietra Ligure</c:v>
                </c:pt>
                <c:pt idx="5">
                  <c:v>Villa Scassi</c:v>
                </c:pt>
                <c:pt idx="6">
                  <c:v>Galliera</c:v>
                </c:pt>
                <c:pt idx="7">
                  <c:v>Gaslini</c:v>
                </c:pt>
                <c:pt idx="8">
                  <c:v>Evangelico Voltri</c:v>
                </c:pt>
                <c:pt idx="9">
                  <c:v>San Martino</c:v>
                </c:pt>
                <c:pt idx="10">
                  <c:v>Lavagna</c:v>
                </c:pt>
                <c:pt idx="11">
                  <c:v>La Spezia</c:v>
                </c:pt>
                <c:pt idx="12">
                  <c:v>Sarzana</c:v>
                </c:pt>
              </c:strCache>
            </c:strRef>
          </c:cat>
          <c:val>
            <c:numRef>
              <c:f>Foglio4!$P$2:$P$14</c:f>
              <c:numCache>
                <c:formatCode>General</c:formatCode>
                <c:ptCount val="13"/>
                <c:pt idx="0">
                  <c:v>41</c:v>
                </c:pt>
                <c:pt idx="1">
                  <c:v>193</c:v>
                </c:pt>
                <c:pt idx="2">
                  <c:v>161</c:v>
                </c:pt>
                <c:pt idx="3">
                  <c:v>242</c:v>
                </c:pt>
                <c:pt idx="4">
                  <c:v>186</c:v>
                </c:pt>
                <c:pt idx="5">
                  <c:v>243</c:v>
                </c:pt>
                <c:pt idx="6">
                  <c:v>205</c:v>
                </c:pt>
                <c:pt idx="7">
                  <c:v>98</c:v>
                </c:pt>
                <c:pt idx="8">
                  <c:v>77</c:v>
                </c:pt>
                <c:pt idx="9">
                  <c:v>349</c:v>
                </c:pt>
                <c:pt idx="10">
                  <c:v>121</c:v>
                </c:pt>
                <c:pt idx="11">
                  <c:v>211</c:v>
                </c:pt>
                <c:pt idx="12">
                  <c:v>106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232B-47BD-B094-72761D1AA4C1}"/>
            </c:ext>
          </c:extLst>
        </c:ser>
        <c:ser>
          <c:idx val="5"/>
          <c:order val="5"/>
          <c:tx>
            <c:strRef>
              <c:f>Foglio4!$Q$1</c:f>
              <c:strCache>
                <c:ptCount val="1"/>
                <c:pt idx="0">
                  <c:v>W2</c:v>
                </c:pt>
              </c:strCache>
            </c:strRef>
          </c:tx>
          <c:spPr>
            <a:solidFill>
              <a:schemeClr val="accent2">
                <a:shade val="65000"/>
              </a:schemeClr>
            </a:solidFill>
            <a:ln>
              <a:noFill/>
            </a:ln>
            <a:effectLst/>
          </c:spPr>
          <c:invertIfNegative val="0"/>
          <c:cat>
            <c:strRef>
              <c:f>Foglio4!$K$2:$K$14</c:f>
              <c:strCache>
                <c:ptCount val="13"/>
                <c:pt idx="0">
                  <c:v>Bordighera</c:v>
                </c:pt>
                <c:pt idx="1">
                  <c:v>Imperia</c:v>
                </c:pt>
                <c:pt idx="2">
                  <c:v>Sanremo</c:v>
                </c:pt>
                <c:pt idx="3">
                  <c:v>Savona</c:v>
                </c:pt>
                <c:pt idx="4">
                  <c:v>Pietra Ligure</c:v>
                </c:pt>
                <c:pt idx="5">
                  <c:v>Villa Scassi</c:v>
                </c:pt>
                <c:pt idx="6">
                  <c:v>Galliera</c:v>
                </c:pt>
                <c:pt idx="7">
                  <c:v>Gaslini</c:v>
                </c:pt>
                <c:pt idx="8">
                  <c:v>Evangelico Voltri</c:v>
                </c:pt>
                <c:pt idx="9">
                  <c:v>San Martino</c:v>
                </c:pt>
                <c:pt idx="10">
                  <c:v>Lavagna</c:v>
                </c:pt>
                <c:pt idx="11">
                  <c:v>La Spezia</c:v>
                </c:pt>
                <c:pt idx="12">
                  <c:v>Sarzana</c:v>
                </c:pt>
              </c:strCache>
            </c:strRef>
          </c:cat>
          <c:val>
            <c:numRef>
              <c:f>Foglio4!$Q$2:$Q$14</c:f>
              <c:numCache>
                <c:formatCode>General</c:formatCode>
                <c:ptCount val="13"/>
                <c:pt idx="0">
                  <c:v>34</c:v>
                </c:pt>
                <c:pt idx="1">
                  <c:v>212</c:v>
                </c:pt>
                <c:pt idx="2">
                  <c:v>174</c:v>
                </c:pt>
                <c:pt idx="3">
                  <c:v>173</c:v>
                </c:pt>
                <c:pt idx="4">
                  <c:v>177</c:v>
                </c:pt>
                <c:pt idx="5">
                  <c:v>247</c:v>
                </c:pt>
                <c:pt idx="6">
                  <c:v>215</c:v>
                </c:pt>
                <c:pt idx="7">
                  <c:v>41</c:v>
                </c:pt>
                <c:pt idx="8">
                  <c:v>78</c:v>
                </c:pt>
                <c:pt idx="9">
                  <c:v>392</c:v>
                </c:pt>
                <c:pt idx="10">
                  <c:v>140</c:v>
                </c:pt>
                <c:pt idx="11">
                  <c:v>177</c:v>
                </c:pt>
                <c:pt idx="12">
                  <c:v>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232B-47BD-B094-72761D1AA4C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1217897983"/>
        <c:axId val="615041680"/>
      </c:barChart>
      <c:lineChart>
        <c:grouping val="standard"/>
        <c:varyColors val="0"/>
        <c:ser>
          <c:idx val="6"/>
          <c:order val="6"/>
          <c:tx>
            <c:strRef>
              <c:f>Foglio4!$R$1</c:f>
              <c:strCache>
                <c:ptCount val="1"/>
                <c:pt idx="0">
                  <c:v>WARNING</c:v>
                </c:pt>
              </c:strCache>
            </c:strRef>
          </c:tx>
          <c:spPr>
            <a:ln w="28575" cap="rnd">
              <a:noFill/>
              <a:round/>
            </a:ln>
            <a:effectLst/>
          </c:spPr>
          <c:marker>
            <c:symbol val="dash"/>
            <c:size val="16"/>
            <c:spPr>
              <a:solidFill>
                <a:srgbClr val="FF0000"/>
              </a:solidFill>
              <a:ln w="9525">
                <a:solidFill>
                  <a:schemeClr val="accent2">
                    <a:shade val="47000"/>
                  </a:schemeClr>
                </a:solidFill>
              </a:ln>
              <a:effectLst/>
            </c:spPr>
          </c:marker>
          <c:cat>
            <c:strRef>
              <c:f>Foglio4!$K$2:$K$14</c:f>
              <c:strCache>
                <c:ptCount val="13"/>
                <c:pt idx="0">
                  <c:v>Bordighera</c:v>
                </c:pt>
                <c:pt idx="1">
                  <c:v>Imperia</c:v>
                </c:pt>
                <c:pt idx="2">
                  <c:v>Sanremo</c:v>
                </c:pt>
                <c:pt idx="3">
                  <c:v>Savona</c:v>
                </c:pt>
                <c:pt idx="4">
                  <c:v>Pietra Ligure</c:v>
                </c:pt>
                <c:pt idx="5">
                  <c:v>Villa Scassi</c:v>
                </c:pt>
                <c:pt idx="6">
                  <c:v>Galliera</c:v>
                </c:pt>
                <c:pt idx="7">
                  <c:v>Gaslini</c:v>
                </c:pt>
                <c:pt idx="8">
                  <c:v>Evangelico Voltri</c:v>
                </c:pt>
                <c:pt idx="9">
                  <c:v>San Martino</c:v>
                </c:pt>
                <c:pt idx="10">
                  <c:v>Lavagna</c:v>
                </c:pt>
                <c:pt idx="11">
                  <c:v>La Spezia</c:v>
                </c:pt>
                <c:pt idx="12">
                  <c:v>Sarzana</c:v>
                </c:pt>
              </c:strCache>
            </c:strRef>
          </c:cat>
          <c:val>
            <c:numRef>
              <c:f>Foglio4!$R$2:$R$14</c:f>
              <c:numCache>
                <c:formatCode>General</c:formatCode>
                <c:ptCount val="13"/>
                <c:pt idx="0">
                  <c:v>50</c:v>
                </c:pt>
                <c:pt idx="1">
                  <c:v>231</c:v>
                </c:pt>
                <c:pt idx="2">
                  <c:v>196</c:v>
                </c:pt>
                <c:pt idx="3">
                  <c:v>252</c:v>
                </c:pt>
                <c:pt idx="4">
                  <c:v>245</c:v>
                </c:pt>
                <c:pt idx="5">
                  <c:v>322</c:v>
                </c:pt>
                <c:pt idx="6">
                  <c:v>259</c:v>
                </c:pt>
                <c:pt idx="7">
                  <c:v>103</c:v>
                </c:pt>
                <c:pt idx="8">
                  <c:v>91</c:v>
                </c:pt>
                <c:pt idx="9" formatCode="0">
                  <c:v>350</c:v>
                </c:pt>
                <c:pt idx="10">
                  <c:v>168</c:v>
                </c:pt>
                <c:pt idx="11">
                  <c:v>266</c:v>
                </c:pt>
                <c:pt idx="12">
                  <c:v>140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232B-47BD-B094-72761D1AA4C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17897983"/>
        <c:axId val="615041680"/>
      </c:lineChart>
      <c:catAx>
        <c:axId val="121789798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it-IT"/>
          </a:p>
        </c:txPr>
        <c:crossAx val="615041680"/>
        <c:crosses val="autoZero"/>
        <c:auto val="1"/>
        <c:lblAlgn val="ctr"/>
        <c:lblOffset val="100"/>
        <c:noMultiLvlLbl val="0"/>
      </c:catAx>
      <c:valAx>
        <c:axId val="6150416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it-IT"/>
          </a:p>
        </c:txPr>
        <c:crossAx val="121789798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7.0183122130828821E-2"/>
          <c:y val="2.0530749475635428E-2"/>
          <c:w val="0.15602367814643331"/>
          <c:h val="0.3719410773686220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it-IT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400" b="1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it-IT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Foglio4!$L$1</c:f>
              <c:strCache>
                <c:ptCount val="1"/>
                <c:pt idx="0">
                  <c:v>W49</c:v>
                </c:pt>
              </c:strCache>
            </c:strRef>
          </c:tx>
          <c:spPr>
            <a:solidFill>
              <a:schemeClr val="accent2">
                <a:tint val="48000"/>
              </a:schemeClr>
            </a:solidFill>
            <a:ln>
              <a:noFill/>
            </a:ln>
            <a:effectLst/>
          </c:spPr>
          <c:invertIfNegative val="0"/>
          <c:cat>
            <c:strRef>
              <c:f>Foglio4!$K$15</c:f>
              <c:strCache>
                <c:ptCount val="1"/>
                <c:pt idx="0">
                  <c:v>LIGURIA</c:v>
                </c:pt>
              </c:strCache>
              <c:extLst/>
            </c:strRef>
          </c:cat>
          <c:val>
            <c:numRef>
              <c:f>Foglio4!$L$15</c:f>
              <c:numCache>
                <c:formatCode>0</c:formatCode>
                <c:ptCount val="1"/>
                <c:pt idx="0">
                  <c:v>2136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0-1E57-44B2-A381-4F361614888D}"/>
            </c:ext>
          </c:extLst>
        </c:ser>
        <c:ser>
          <c:idx val="1"/>
          <c:order val="1"/>
          <c:tx>
            <c:strRef>
              <c:f>Foglio4!$M$1</c:f>
              <c:strCache>
                <c:ptCount val="1"/>
                <c:pt idx="0">
                  <c:v>W50</c:v>
                </c:pt>
              </c:strCache>
            </c:strRef>
          </c:tx>
          <c:spPr>
            <a:solidFill>
              <a:schemeClr val="accent2">
                <a:tint val="65000"/>
              </a:schemeClr>
            </a:solidFill>
            <a:ln>
              <a:noFill/>
            </a:ln>
            <a:effectLst/>
          </c:spPr>
          <c:invertIfNegative val="0"/>
          <c:cat>
            <c:strRef>
              <c:f>Foglio4!$K$15</c:f>
              <c:strCache>
                <c:ptCount val="1"/>
                <c:pt idx="0">
                  <c:v>LIGURIA</c:v>
                </c:pt>
              </c:strCache>
              <c:extLst/>
            </c:strRef>
          </c:cat>
          <c:val>
            <c:numRef>
              <c:f>Foglio4!$M$15</c:f>
              <c:numCache>
                <c:formatCode>0</c:formatCode>
                <c:ptCount val="1"/>
                <c:pt idx="0">
                  <c:v>2220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1-1E57-44B2-A381-4F361614888D}"/>
            </c:ext>
          </c:extLst>
        </c:ser>
        <c:ser>
          <c:idx val="2"/>
          <c:order val="2"/>
          <c:tx>
            <c:strRef>
              <c:f>Foglio4!$N$1</c:f>
              <c:strCache>
                <c:ptCount val="1"/>
                <c:pt idx="0">
                  <c:v>W51</c:v>
                </c:pt>
              </c:strCache>
            </c:strRef>
          </c:tx>
          <c:spPr>
            <a:solidFill>
              <a:schemeClr val="accent2">
                <a:tint val="83000"/>
              </a:schemeClr>
            </a:solidFill>
            <a:ln>
              <a:noFill/>
            </a:ln>
            <a:effectLst/>
          </c:spPr>
          <c:invertIfNegative val="0"/>
          <c:cat>
            <c:strRef>
              <c:f>Foglio4!$K$15</c:f>
              <c:strCache>
                <c:ptCount val="1"/>
                <c:pt idx="0">
                  <c:v>LIGURIA</c:v>
                </c:pt>
              </c:strCache>
              <c:extLst/>
            </c:strRef>
          </c:cat>
          <c:val>
            <c:numRef>
              <c:f>Foglio4!$N$15</c:f>
              <c:numCache>
                <c:formatCode>0</c:formatCode>
                <c:ptCount val="1"/>
                <c:pt idx="0">
                  <c:v>2280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2-1E57-44B2-A381-4F361614888D}"/>
            </c:ext>
          </c:extLst>
        </c:ser>
        <c:ser>
          <c:idx val="3"/>
          <c:order val="3"/>
          <c:tx>
            <c:strRef>
              <c:f>Foglio4!$O$1</c:f>
              <c:strCache>
                <c:ptCount val="1"/>
                <c:pt idx="0">
                  <c:v>W52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Foglio4!$K$15</c:f>
              <c:strCache>
                <c:ptCount val="1"/>
                <c:pt idx="0">
                  <c:v>LIGURIA</c:v>
                </c:pt>
              </c:strCache>
              <c:extLst/>
            </c:strRef>
          </c:cat>
          <c:val>
            <c:numRef>
              <c:f>Foglio4!$O$15</c:f>
              <c:numCache>
                <c:formatCode>0</c:formatCode>
                <c:ptCount val="1"/>
                <c:pt idx="0">
                  <c:v>2376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3-1E57-44B2-A381-4F361614888D}"/>
            </c:ext>
          </c:extLst>
        </c:ser>
        <c:ser>
          <c:idx val="4"/>
          <c:order val="4"/>
          <c:tx>
            <c:strRef>
              <c:f>Foglio4!$P$1</c:f>
              <c:strCache>
                <c:ptCount val="1"/>
                <c:pt idx="0">
                  <c:v>W1</c:v>
                </c:pt>
              </c:strCache>
            </c:strRef>
          </c:tx>
          <c:spPr>
            <a:solidFill>
              <a:schemeClr val="accent2">
                <a:shade val="82000"/>
              </a:schemeClr>
            </a:solidFill>
            <a:ln>
              <a:noFill/>
            </a:ln>
            <a:effectLst/>
          </c:spPr>
          <c:invertIfNegative val="0"/>
          <c:cat>
            <c:strRef>
              <c:f>Foglio4!$K$15</c:f>
              <c:strCache>
                <c:ptCount val="1"/>
                <c:pt idx="0">
                  <c:v>LIGURIA</c:v>
                </c:pt>
              </c:strCache>
              <c:extLst/>
            </c:strRef>
          </c:cat>
          <c:val>
            <c:numRef>
              <c:f>Foglio4!$P$15</c:f>
              <c:numCache>
                <c:formatCode>0</c:formatCode>
                <c:ptCount val="1"/>
                <c:pt idx="0">
                  <c:v>2233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4-1E57-44B2-A381-4F361614888D}"/>
            </c:ext>
          </c:extLst>
        </c:ser>
        <c:ser>
          <c:idx val="5"/>
          <c:order val="5"/>
          <c:tx>
            <c:strRef>
              <c:f>Foglio4!$Q$1</c:f>
              <c:strCache>
                <c:ptCount val="1"/>
                <c:pt idx="0">
                  <c:v>W2</c:v>
                </c:pt>
              </c:strCache>
            </c:strRef>
          </c:tx>
          <c:spPr>
            <a:solidFill>
              <a:schemeClr val="accent2">
                <a:shade val="65000"/>
              </a:schemeClr>
            </a:solidFill>
            <a:ln>
              <a:noFill/>
            </a:ln>
            <a:effectLst/>
          </c:spPr>
          <c:invertIfNegative val="0"/>
          <c:cat>
            <c:strRef>
              <c:f>Foglio4!$K$15</c:f>
              <c:strCache>
                <c:ptCount val="1"/>
                <c:pt idx="0">
                  <c:v>LIGURIA</c:v>
                </c:pt>
              </c:strCache>
              <c:extLst/>
            </c:strRef>
          </c:cat>
          <c:val>
            <c:numRef>
              <c:f>Foglio4!$Q$15</c:f>
              <c:numCache>
                <c:formatCode>0</c:formatCode>
                <c:ptCount val="1"/>
                <c:pt idx="0">
                  <c:v>2154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5-1E57-44B2-A381-4F361614888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1217897983"/>
        <c:axId val="615041680"/>
      </c:barChart>
      <c:lineChart>
        <c:grouping val="standard"/>
        <c:varyColors val="0"/>
        <c:ser>
          <c:idx val="6"/>
          <c:order val="6"/>
          <c:tx>
            <c:strRef>
              <c:f>Foglio4!$R$1</c:f>
              <c:strCache>
                <c:ptCount val="1"/>
                <c:pt idx="0">
                  <c:v>WARNING</c:v>
                </c:pt>
              </c:strCache>
            </c:strRef>
          </c:tx>
          <c:spPr>
            <a:ln w="28575" cap="rnd">
              <a:noFill/>
              <a:round/>
            </a:ln>
            <a:effectLst/>
          </c:spPr>
          <c:marker>
            <c:symbol val="dash"/>
            <c:size val="16"/>
            <c:spPr>
              <a:solidFill>
                <a:srgbClr val="FF0000"/>
              </a:solidFill>
              <a:ln w="9525">
                <a:solidFill>
                  <a:schemeClr val="accent2">
                    <a:shade val="47000"/>
                  </a:schemeClr>
                </a:solidFill>
              </a:ln>
              <a:effectLst/>
            </c:spPr>
          </c:marker>
          <c:cat>
            <c:strRef>
              <c:f>Foglio4!$K$15</c:f>
              <c:strCache>
                <c:ptCount val="1"/>
                <c:pt idx="0">
                  <c:v>LIGURIA</c:v>
                </c:pt>
              </c:strCache>
              <c:extLst/>
            </c:strRef>
          </c:cat>
          <c:val>
            <c:numRef>
              <c:f>Foglio4!$R$15</c:f>
              <c:numCache>
                <c:formatCode>0</c:formatCode>
                <c:ptCount val="1"/>
                <c:pt idx="0">
                  <c:v>2673</c:v>
                </c:pt>
              </c:numCache>
              <c:extLst/>
            </c:numRef>
          </c:val>
          <c:smooth val="0"/>
          <c:extLst>
            <c:ext xmlns:c16="http://schemas.microsoft.com/office/drawing/2014/chart" uri="{C3380CC4-5D6E-409C-BE32-E72D297353CC}">
              <c16:uniqueId val="{00000006-1E57-44B2-A381-4F361614888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17897983"/>
        <c:axId val="615041680"/>
      </c:lineChart>
      <c:catAx>
        <c:axId val="121789798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615041680"/>
        <c:crosses val="autoZero"/>
        <c:auto val="1"/>
        <c:lblAlgn val="ctr"/>
        <c:lblOffset val="100"/>
        <c:noMultiLvlLbl val="0"/>
      </c:catAx>
      <c:valAx>
        <c:axId val="6150416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21789798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600" b="1">
          <a:solidFill>
            <a:schemeClr val="tx1"/>
          </a:solidFill>
        </a:defRPr>
      </a:pPr>
      <a:endParaRPr lang="it-IT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1"/>
    <c:plotArea>
      <c:layout>
        <c:manualLayout>
          <c:layoutTarget val="inner"/>
          <c:xMode val="edge"/>
          <c:yMode val="edge"/>
          <c:x val="9.2787486760802951E-2"/>
          <c:y val="3.9052545965618059E-2"/>
          <c:w val="0.89388387021431825"/>
          <c:h val="0.5695539285391860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Stress nel periodo W51/2023-W2/2024</c:v>
                </c:pt>
              </c:strCache>
            </c:strRef>
          </c:tx>
          <c:spPr>
            <a:solidFill>
              <a:srgbClr val="002060"/>
            </a:solidFill>
            <a:ln>
              <a:noFill/>
            </a:ln>
            <a:effectLst/>
          </c:spPr>
          <c:invertIfNegative val="0"/>
          <c:cat>
            <c:strRef>
              <c:f>Foglio1!$A$2:$A$14</c:f>
              <c:strCache>
                <c:ptCount val="13"/>
                <c:pt idx="0">
                  <c:v>ASL1 Bordighera</c:v>
                </c:pt>
                <c:pt idx="1">
                  <c:v>ASL1 Imperia</c:v>
                </c:pt>
                <c:pt idx="2">
                  <c:v>ASL1 Sanremo</c:v>
                </c:pt>
                <c:pt idx="3">
                  <c:v>ASL2 San Paolo</c:v>
                </c:pt>
                <c:pt idx="4">
                  <c:v>ASL2 Santa Corona</c:v>
                </c:pt>
                <c:pt idx="5">
                  <c:v>ASL3 Ospedale P A Micone </c:v>
                </c:pt>
                <c:pt idx="6">
                  <c:v>ASL3 Villa Scassi</c:v>
                </c:pt>
                <c:pt idx="7">
                  <c:v>Galliera</c:v>
                </c:pt>
                <c:pt idx="8">
                  <c:v>Osp.Evangelico Int</c:v>
                </c:pt>
                <c:pt idx="9">
                  <c:v>Osp. San Martino</c:v>
                </c:pt>
                <c:pt idx="10">
                  <c:v>ASL4 Osp. Lavagna</c:v>
                </c:pt>
                <c:pt idx="11">
                  <c:v>ASL5 Ospedale  La Spezia</c:v>
                </c:pt>
                <c:pt idx="12">
                  <c:v>ASL5 San Bartolomeo</c:v>
                </c:pt>
              </c:strCache>
            </c:strRef>
          </c:cat>
          <c:val>
            <c:numRef>
              <c:f>Foglio1!$B$2:$B$14</c:f>
              <c:numCache>
                <c:formatCode>0.0%</c:formatCode>
                <c:ptCount val="13"/>
                <c:pt idx="0">
                  <c:v>5.8333333333333334E-2</c:v>
                </c:pt>
                <c:pt idx="1">
                  <c:v>1.6666666666666666E-2</c:v>
                </c:pt>
                <c:pt idx="2">
                  <c:v>8.3333333333333329E-2</c:v>
                </c:pt>
                <c:pt idx="3">
                  <c:v>6.6666666666666666E-2</c:v>
                </c:pt>
                <c:pt idx="4">
                  <c:v>1.6666666666666666E-2</c:v>
                </c:pt>
                <c:pt idx="5">
                  <c:v>8.3333333333333329E-2</c:v>
                </c:pt>
                <c:pt idx="6">
                  <c:v>0.15</c:v>
                </c:pt>
                <c:pt idx="7">
                  <c:v>0.125</c:v>
                </c:pt>
                <c:pt idx="8">
                  <c:v>9.166666666666666E-2</c:v>
                </c:pt>
                <c:pt idx="9">
                  <c:v>9.166666666666666E-2</c:v>
                </c:pt>
                <c:pt idx="10">
                  <c:v>0.1</c:v>
                </c:pt>
                <c:pt idx="11">
                  <c:v>0.1</c:v>
                </c:pt>
                <c:pt idx="12">
                  <c:v>5.8333333333333334E-2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1D7-47FC-9DD4-A00B6789EE6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705571471"/>
        <c:axId val="120088112"/>
      </c:barChart>
      <c:catAx>
        <c:axId val="170557147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it-IT"/>
          </a:p>
        </c:txPr>
        <c:crossAx val="120088112"/>
        <c:crosses val="autoZero"/>
        <c:auto val="1"/>
        <c:lblAlgn val="ctr"/>
        <c:lblOffset val="100"/>
        <c:noMultiLvlLbl val="0"/>
      </c:catAx>
      <c:valAx>
        <c:axId val="120088112"/>
        <c:scaling>
          <c:orientation val="minMax"/>
          <c:max val="0.60000000000000009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it-IT"/>
          </a:p>
        </c:txPr>
        <c:crossAx val="1705571471"/>
        <c:crosses val="autoZero"/>
        <c:crossBetween val="between"/>
        <c:majorUnit val="0.1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8.4362773033245186E-2"/>
          <c:y val="1.0967450186297141E-2"/>
          <c:w val="0.8326030045341094"/>
          <c:h val="0.19245714103639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it-IT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8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it-IT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9942816009665898"/>
          <c:y val="5.248870884640329E-2"/>
          <c:w val="0.89388387021431825"/>
          <c:h val="0.5695539285391860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Stress nel periodo W51/2023-W2/2024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cat>
            <c:strRef>
              <c:f>Foglio1!$A$2:$A$5</c:f>
              <c:strCache>
                <c:ptCount val="4"/>
                <c:pt idx="0">
                  <c:v>Week 51</c:v>
                </c:pt>
                <c:pt idx="1">
                  <c:v>Week52</c:v>
                </c:pt>
                <c:pt idx="2">
                  <c:v>Week 1</c:v>
                </c:pt>
                <c:pt idx="3">
                  <c:v>Week 2</c:v>
                </c:pt>
              </c:strCache>
            </c:strRef>
          </c:cat>
          <c:val>
            <c:numRef>
              <c:f>Foglio1!$B$2:$B$5</c:f>
              <c:numCache>
                <c:formatCode>0.0%</c:formatCode>
                <c:ptCount val="4"/>
                <c:pt idx="0">
                  <c:v>8.7179487179487175E-2</c:v>
                </c:pt>
                <c:pt idx="1">
                  <c:v>0.11794871794871795</c:v>
                </c:pt>
                <c:pt idx="2">
                  <c:v>7.9487179487179482E-2</c:v>
                </c:pt>
                <c:pt idx="3">
                  <c:v>3.5897435897435895E-2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3EC-40D5-AEAE-98E7DB287ED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705571471"/>
        <c:axId val="120088112"/>
      </c:barChart>
      <c:catAx>
        <c:axId val="170557147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it-IT"/>
          </a:p>
        </c:txPr>
        <c:crossAx val="120088112"/>
        <c:crosses val="autoZero"/>
        <c:auto val="1"/>
        <c:lblAlgn val="ctr"/>
        <c:lblOffset val="100"/>
        <c:noMultiLvlLbl val="0"/>
      </c:catAx>
      <c:valAx>
        <c:axId val="120088112"/>
        <c:scaling>
          <c:orientation val="minMax"/>
          <c:max val="0.60000000000000009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it-IT"/>
          </a:p>
        </c:txPr>
        <c:crossAx val="1705571471"/>
        <c:crosses val="autoZero"/>
        <c:crossBetween val="between"/>
        <c:majorUnit val="0.1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8.4362773033245186E-2"/>
          <c:y val="1.0967450186297141E-2"/>
          <c:w val="0.8326030045341094"/>
          <c:h val="0.19245714103639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it-IT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8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it-IT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1056601719125978"/>
          <c:y val="0.1059578932865403"/>
          <c:w val="0.78334676468886566"/>
          <c:h val="0.6080742012744860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Produzione 2023 vs 2021</c:v>
                </c:pt>
              </c:strCache>
            </c:strRef>
          </c:tx>
          <c:spPr>
            <a:solidFill>
              <a:srgbClr val="002060"/>
            </a:solidFill>
            <a:ln>
              <a:noFill/>
            </a:ln>
            <a:effectLst/>
          </c:spPr>
          <c:invertIfNegative val="0"/>
          <c:cat>
            <c:strRef>
              <c:f>Foglio1!$A$2:$A$8</c:f>
              <c:strCache>
                <c:ptCount val="7"/>
                <c:pt idx="0">
                  <c:v>Liguria</c:v>
                </c:pt>
                <c:pt idx="2">
                  <c:v>Sistema Nervoso</c:v>
                </c:pt>
                <c:pt idx="3">
                  <c:v>App. Cardiocirc.</c:v>
                </c:pt>
                <c:pt idx="4">
                  <c:v>Muscoloschel.</c:v>
                </c:pt>
                <c:pt idx="5">
                  <c:v>Mammella…</c:v>
                </c:pt>
                <c:pt idx="6">
                  <c:v>Digerente</c:v>
                </c:pt>
              </c:strCache>
            </c:strRef>
          </c:cat>
          <c:val>
            <c:numRef>
              <c:f>Foglio1!$B$2:$B$8</c:f>
              <c:numCache>
                <c:formatCode>General</c:formatCode>
                <c:ptCount val="7"/>
                <c:pt idx="0" formatCode="0.0%">
                  <c:v>5.9799999999999999E-2</c:v>
                </c:pt>
                <c:pt idx="2" formatCode="0.0%">
                  <c:v>0.13600000000000001</c:v>
                </c:pt>
                <c:pt idx="3" formatCode="0.0%">
                  <c:v>0.113</c:v>
                </c:pt>
                <c:pt idx="4" formatCode="0.0%">
                  <c:v>0.13969999999999999</c:v>
                </c:pt>
                <c:pt idx="5" formatCode="0.0%">
                  <c:v>0.127</c:v>
                </c:pt>
                <c:pt idx="6" formatCode="0.0%">
                  <c:v>9.8699999999999996E-2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98E-47DD-88D7-E2B23811AC49}"/>
            </c:ext>
          </c:extLst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Produzione 2023 vs 2022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cat>
            <c:strRef>
              <c:f>Foglio1!$A$2:$A$8</c:f>
              <c:strCache>
                <c:ptCount val="7"/>
                <c:pt idx="0">
                  <c:v>Liguria</c:v>
                </c:pt>
                <c:pt idx="2">
                  <c:v>Sistema Nervoso</c:v>
                </c:pt>
                <c:pt idx="3">
                  <c:v>App. Cardiocirc.</c:v>
                </c:pt>
                <c:pt idx="4">
                  <c:v>Muscoloschel.</c:v>
                </c:pt>
                <c:pt idx="5">
                  <c:v>Mammella…</c:v>
                </c:pt>
                <c:pt idx="6">
                  <c:v>Digerente</c:v>
                </c:pt>
              </c:strCache>
            </c:strRef>
          </c:cat>
          <c:val>
            <c:numRef>
              <c:f>Foglio1!$C$2:$C$8</c:f>
              <c:numCache>
                <c:formatCode>General</c:formatCode>
                <c:ptCount val="7"/>
                <c:pt idx="0" formatCode="0.0%">
                  <c:v>1.9300000000000001E-2</c:v>
                </c:pt>
                <c:pt idx="2" formatCode="0.0%">
                  <c:v>6.3E-2</c:v>
                </c:pt>
                <c:pt idx="3" formatCode="0.0%">
                  <c:v>5.1799999999999999E-2</c:v>
                </c:pt>
                <c:pt idx="4" formatCode="0.0%">
                  <c:v>3.0499999999999999E-2</c:v>
                </c:pt>
                <c:pt idx="5" formatCode="0.0%">
                  <c:v>0.10920000000000001</c:v>
                </c:pt>
                <c:pt idx="6" formatCode="0.0%">
                  <c:v>-1.9199999999999998E-2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75B-4744-AF9D-0B56597BEDC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459621615"/>
        <c:axId val="1459609135"/>
        <c:extLst/>
      </c:barChart>
      <c:catAx>
        <c:axId val="145962161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459609135"/>
        <c:crosses val="autoZero"/>
        <c:auto val="1"/>
        <c:lblAlgn val="ctr"/>
        <c:lblOffset val="100"/>
        <c:noMultiLvlLbl val="0"/>
      </c:catAx>
      <c:valAx>
        <c:axId val="1459609135"/>
        <c:scaling>
          <c:orientation val="minMax"/>
          <c:max val="0.2"/>
          <c:min val="-5.000000000000001E-2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it-IT"/>
          </a:p>
        </c:txPr>
        <c:crossAx val="1459621615"/>
        <c:crosses val="autoZero"/>
        <c:crossBetween val="between"/>
        <c:majorUnit val="5.000000000000001E-2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4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it-IT"/>
          </a:p>
        </c:txPr>
      </c:dTable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75320205879178737"/>
          <c:y val="1.7679112141124199E-2"/>
          <c:w val="0.24485401639938528"/>
          <c:h val="0.1112359846863113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1056601719125978"/>
          <c:y val="0.1059578932865403"/>
          <c:w val="0.78334676468886566"/>
          <c:h val="0.6884954983463947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Produzione 2023 vs 2021</c:v>
                </c:pt>
              </c:strCache>
            </c:strRef>
          </c:tx>
          <c:spPr>
            <a:solidFill>
              <a:srgbClr val="002060"/>
            </a:solidFill>
            <a:ln>
              <a:noFill/>
            </a:ln>
            <a:effectLst/>
          </c:spPr>
          <c:invertIfNegative val="0"/>
          <c:cat>
            <c:strRef>
              <c:f>Foglio1!$A$2:$A$8</c:f>
              <c:strCache>
                <c:ptCount val="7"/>
                <c:pt idx="0">
                  <c:v>Liguria Pubblici</c:v>
                </c:pt>
                <c:pt idx="1">
                  <c:v>Liguria Privati </c:v>
                </c:pt>
                <c:pt idx="2">
                  <c:v>Liguria Compl.</c:v>
                </c:pt>
                <c:pt idx="4">
                  <c:v>Radiol. Diagn</c:v>
                </c:pt>
                <c:pt idx="5">
                  <c:v>Oculistica</c:v>
                </c:pt>
                <c:pt idx="6">
                  <c:v>Chir. Gen.</c:v>
                </c:pt>
              </c:strCache>
            </c:strRef>
          </c:cat>
          <c:val>
            <c:numRef>
              <c:f>Foglio1!$B$2:$B$8</c:f>
              <c:numCache>
                <c:formatCode>0.0%</c:formatCode>
                <c:ptCount val="7"/>
                <c:pt idx="0">
                  <c:v>0.14799999999999999</c:v>
                </c:pt>
                <c:pt idx="1">
                  <c:v>0.22500000000000001</c:v>
                </c:pt>
                <c:pt idx="2">
                  <c:v>0.16</c:v>
                </c:pt>
                <c:pt idx="4">
                  <c:v>0.19</c:v>
                </c:pt>
                <c:pt idx="5">
                  <c:v>0.16600000000000001</c:v>
                </c:pt>
                <c:pt idx="6">
                  <c:v>0.47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98E-47DD-88D7-E2B23811AC49}"/>
            </c:ext>
          </c:extLst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Produzione 2023 vs 2022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cat>
            <c:strRef>
              <c:f>Foglio1!$A$2:$A$8</c:f>
              <c:strCache>
                <c:ptCount val="7"/>
                <c:pt idx="0">
                  <c:v>Liguria Pubblici</c:v>
                </c:pt>
                <c:pt idx="1">
                  <c:v>Liguria Privati </c:v>
                </c:pt>
                <c:pt idx="2">
                  <c:v>Liguria Compl.</c:v>
                </c:pt>
                <c:pt idx="4">
                  <c:v>Radiol. Diagn</c:v>
                </c:pt>
                <c:pt idx="5">
                  <c:v>Oculistica</c:v>
                </c:pt>
                <c:pt idx="6">
                  <c:v>Chir. Gen.</c:v>
                </c:pt>
              </c:strCache>
            </c:strRef>
          </c:cat>
          <c:val>
            <c:numRef>
              <c:f>Foglio1!$C$2:$C$8</c:f>
              <c:numCache>
                <c:formatCode>0.0%</c:formatCode>
                <c:ptCount val="7"/>
                <c:pt idx="0">
                  <c:v>6.6000000000000003E-2</c:v>
                </c:pt>
                <c:pt idx="1">
                  <c:v>0.05</c:v>
                </c:pt>
                <c:pt idx="2">
                  <c:v>6.4000000000000001E-2</c:v>
                </c:pt>
                <c:pt idx="4">
                  <c:v>6.7000000000000004E-2</c:v>
                </c:pt>
                <c:pt idx="5">
                  <c:v>3.32E-2</c:v>
                </c:pt>
                <c:pt idx="6">
                  <c:v>0.20399999999999999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75B-4744-AF9D-0B56597BEDC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459621615"/>
        <c:axId val="1459609135"/>
        <c:extLst/>
      </c:barChart>
      <c:catAx>
        <c:axId val="145962161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459609135"/>
        <c:crosses val="autoZero"/>
        <c:auto val="1"/>
        <c:lblAlgn val="ctr"/>
        <c:lblOffset val="100"/>
        <c:noMultiLvlLbl val="0"/>
      </c:catAx>
      <c:valAx>
        <c:axId val="1459609135"/>
        <c:scaling>
          <c:orientation val="minMax"/>
          <c:max val="0.25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it-IT"/>
          </a:p>
        </c:txPr>
        <c:crossAx val="1459621615"/>
        <c:crosses val="autoZero"/>
        <c:crossBetween val="between"/>
        <c:majorUnit val="5.000000000000001E-2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4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it-IT"/>
          </a:p>
        </c:txPr>
      </c:dTable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75320204823510239"/>
          <c:y val="8.2522030617213551E-3"/>
          <c:w val="0.24485401639938528"/>
          <c:h val="0.11123598468631138"/>
        </c:manualLayout>
      </c:layout>
      <c:overlay val="0"/>
      <c:spPr>
        <a:solidFill>
          <a:schemeClr val="bg1"/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805804233643694"/>
          <c:y val="1.9755659623617354E-2"/>
          <c:w val="0.87840222202859741"/>
          <c:h val="0.560460634842782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2023 vs 2022</c:v>
                </c:pt>
              </c:strCache>
            </c:strRef>
          </c:tx>
          <c:spPr>
            <a:solidFill>
              <a:srgbClr val="002060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20DA-4D60-B60A-1CDAE340FF6E}"/>
              </c:ext>
            </c:extLst>
          </c:dPt>
          <c:cat>
            <c:strRef>
              <c:f>Foglio1!$A$2:$A$10</c:f>
              <c:strCache>
                <c:ptCount val="8"/>
                <c:pt idx="0">
                  <c:v>Prestazioni complessive</c:v>
                </c:pt>
                <c:pt idx="1">
                  <c:v>Es Strum</c:v>
                </c:pt>
                <c:pt idx="2">
                  <c:v>Es Radiologici</c:v>
                </c:pt>
                <c:pt idx="3">
                  <c:v>Interv Ambul</c:v>
                </c:pt>
                <c:pt idx="4">
                  <c:v>Interv Maxillo F</c:v>
                </c:pt>
                <c:pt idx="5">
                  <c:v>Tratt Riabilit</c:v>
                </c:pt>
                <c:pt idx="6">
                  <c:v>Trattam Terap</c:v>
                </c:pt>
                <c:pt idx="7">
                  <c:v>Visite</c:v>
                </c:pt>
              </c:strCache>
            </c:strRef>
          </c:cat>
          <c:val>
            <c:numRef>
              <c:f>Foglio1!$B$2:$B$10</c:f>
              <c:numCache>
                <c:formatCode>0.0%</c:formatCode>
                <c:ptCount val="9"/>
                <c:pt idx="0">
                  <c:v>8.3000000000000004E-2</c:v>
                </c:pt>
                <c:pt idx="1">
                  <c:v>9.0452591158226389E-2</c:v>
                </c:pt>
                <c:pt idx="2">
                  <c:v>0.10040943768594067</c:v>
                </c:pt>
                <c:pt idx="3">
                  <c:v>6.4439803393295428E-2</c:v>
                </c:pt>
                <c:pt idx="4">
                  <c:v>-0.19039509536784741</c:v>
                </c:pt>
                <c:pt idx="5">
                  <c:v>-7.0046569388388699E-2</c:v>
                </c:pt>
                <c:pt idx="6">
                  <c:v>9.5177487782611037E-2</c:v>
                </c:pt>
                <c:pt idx="7">
                  <c:v>9.2869083340658132E-2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0DA-4D60-B60A-1CDAE340FF6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01373248"/>
        <c:axId val="501368256"/>
      </c:barChart>
      <c:catAx>
        <c:axId val="5013732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2100000" spcFirstLastPara="1" vertOverflow="ellipsis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it-IT"/>
          </a:p>
        </c:txPr>
        <c:crossAx val="501368256"/>
        <c:crossesAt val="0"/>
        <c:auto val="1"/>
        <c:lblAlgn val="ctr"/>
        <c:lblOffset val="100"/>
        <c:noMultiLvlLbl val="0"/>
      </c:catAx>
      <c:valAx>
        <c:axId val="5013682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it-IT"/>
          </a:p>
        </c:txPr>
        <c:crossAx val="5013732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2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3.xml><?xml version="1.0" encoding="utf-8"?>
<cs:colorStyle xmlns:cs="http://schemas.microsoft.com/office/drawing/2012/chartStyle" xmlns:a="http://schemas.openxmlformats.org/drawingml/2006/main" meth="withinLinearReversed" id="22">
  <a:schemeClr val="accent2"/>
</cs:colorStyle>
</file>

<file path=ppt/charts/colors4.xml><?xml version="1.0" encoding="utf-8"?>
<cs:colorStyle xmlns:cs="http://schemas.microsoft.com/office/drawing/2012/chartStyle" xmlns:a="http://schemas.openxmlformats.org/drawingml/2006/main" meth="withinLinearReversed" id="22">
  <a:schemeClr val="accent2"/>
</cs:colorStyle>
</file>

<file path=ppt/charts/colors5.xml><?xml version="1.0" encoding="utf-8"?>
<cs:colorStyle xmlns:cs="http://schemas.microsoft.com/office/drawing/2012/chartStyle" xmlns:a="http://schemas.openxmlformats.org/drawingml/2006/main" meth="withinLinear" id="19">
  <a:schemeClr val="accent6"/>
</cs:colorStyle>
</file>

<file path=ppt/charts/colors6.xml><?xml version="1.0" encoding="utf-8"?>
<cs:colorStyle xmlns:cs="http://schemas.microsoft.com/office/drawing/2012/chartStyle" xmlns:a="http://schemas.openxmlformats.org/drawingml/2006/main" meth="withinLinear" id="19">
  <a:schemeClr val="accent6"/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32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32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F7DD81-58BB-49EE-989A-CC85738FC04E}" type="datetimeFigureOut">
              <a:rPr lang="it-IT" smtClean="0"/>
              <a:t>25/01/2024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68313" y="1233488"/>
            <a:ext cx="5921375" cy="3332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751219"/>
            <a:ext cx="5486400" cy="38873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377317"/>
            <a:ext cx="2971800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9377317"/>
            <a:ext cx="2971800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E8C758-48EE-49E2-B24E-786E6456E6E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346477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EAB9D6D-3819-43C3-8C94-77C4214AD662}" type="slidenum">
              <a:rPr kumimoji="0" lang="it-IT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it-IT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22585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EAB9D6D-3819-43C3-8C94-77C4214AD662}" type="slidenum">
              <a:rPr kumimoji="0" lang="it-IT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it-IT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388336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EAB9D6D-3819-43C3-8C94-77C4214AD662}" type="slidenum">
              <a:rPr kumimoji="0" lang="it-IT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it-IT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528901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165576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it-IT" dirty="0">
              <a:solidFill>
                <a:prstClr val="black"/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907972" y="732343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it-IT">
              <a:solidFill>
                <a:prstClr val="black"/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9C86265C-A43A-4A4F-9E24-FA8EE4D1DA1D}" type="slidenum">
              <a:rPr lang="it-IT" smtClean="0">
                <a:solidFill>
                  <a:prstClr val="black"/>
                </a:solidFill>
              </a:rPr>
              <a:pPr/>
              <a:t>‹N›</a:t>
            </a:fld>
            <a:endParaRPr lang="it-IT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86660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26856599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>
            <a:extLst>
              <a:ext uri="{FF2B5EF4-FFF2-40B4-BE49-F238E27FC236}">
                <a16:creationId xmlns:a16="http://schemas.microsoft.com/office/drawing/2014/main" id="{EE63EA28-31AD-2046-AA76-ADB87DD187C7}"/>
              </a:ext>
            </a:extLst>
          </p:cNvPr>
          <p:cNvSpPr/>
          <p:nvPr userDrawn="1"/>
        </p:nvSpPr>
        <p:spPr>
          <a:xfrm>
            <a:off x="0" y="-255639"/>
            <a:ext cx="12192000" cy="1415845"/>
          </a:xfrm>
          <a:prstGeom prst="rect">
            <a:avLst/>
          </a:prstGeom>
          <a:solidFill>
            <a:srgbClr val="3952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400" dirty="0"/>
          </a:p>
        </p:txBody>
      </p:sp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64575" y="12870"/>
            <a:ext cx="10515600" cy="48044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it-IT" dirty="0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dirty="0"/>
              <a:t>Fare clic per modificare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</a:p>
        </p:txBody>
      </p:sp>
      <p:pic>
        <p:nvPicPr>
          <p:cNvPr id="10" name="Picture 2" descr="Immagin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39019" y="6276739"/>
            <a:ext cx="1240896" cy="549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asellaDiTesto 5">
            <a:extLst>
              <a:ext uri="{FF2B5EF4-FFF2-40B4-BE49-F238E27FC236}">
                <a16:creationId xmlns:a16="http://schemas.microsoft.com/office/drawing/2014/main" id="{DFF3F4A8-E8DB-53CE-0628-A6FA7DA378E4}"/>
              </a:ext>
            </a:extLst>
          </p:cNvPr>
          <p:cNvSpPr txBox="1"/>
          <p:nvPr userDrawn="1"/>
        </p:nvSpPr>
        <p:spPr>
          <a:xfrm>
            <a:off x="1243329" y="6461612"/>
            <a:ext cx="9736847" cy="2974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333" b="1" dirty="0">
                <a:solidFill>
                  <a:prstClr val="black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Copyright ©</a:t>
            </a:r>
            <a:r>
              <a:rPr lang="it-IT" sz="1333" b="1" dirty="0">
                <a:solidFill>
                  <a:srgbClr val="545454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1333" b="1" dirty="0">
                <a:solidFill>
                  <a:prstClr val="black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2024 – </a:t>
            </a:r>
            <a:r>
              <a:rPr lang="it-IT" sz="1333" b="1" dirty="0" err="1">
                <a:solidFill>
                  <a:prstClr val="black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A.Li.Sa</a:t>
            </a:r>
            <a:r>
              <a:rPr lang="it-IT" sz="1333" b="1" dirty="0">
                <a:solidFill>
                  <a:prstClr val="black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. – vietata la copia, la riproduzione e la diffusione con ogni mezzo senza il consenso scritto dell’autore.</a:t>
            </a:r>
            <a:endParaRPr lang="it-IT" sz="1333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2286425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hf hdr="0" ftr="0" dt="0"/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3067" b="1" kern="120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F7057FE-8D87-282C-4504-EFC7637652AA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618836" y="2120629"/>
            <a:ext cx="11326389" cy="1325563"/>
          </a:xfrm>
        </p:spPr>
        <p:txBody>
          <a:bodyPr>
            <a:noAutofit/>
          </a:bodyPr>
          <a:lstStyle/>
          <a:p>
            <a:pPr algn="ctr"/>
            <a:r>
              <a:rPr lang="it-IT" sz="3200" dirty="0">
                <a:ea typeface="Calibri" panose="020F0502020204030204" pitchFamily="34" charset="0"/>
                <a:cs typeface="Times New Roman" panose="02020603050405020304" pitchFamily="18" charset="0"/>
              </a:rPr>
              <a:t>Inizio</a:t>
            </a:r>
            <a:endParaRPr lang="it-IT" sz="3200" dirty="0"/>
          </a:p>
        </p:txBody>
      </p:sp>
      <p:sp>
        <p:nvSpPr>
          <p:cNvPr id="3" name="Rettangolo 2">
            <a:extLst>
              <a:ext uri="{FF2B5EF4-FFF2-40B4-BE49-F238E27FC236}">
                <a16:creationId xmlns:a16="http://schemas.microsoft.com/office/drawing/2014/main" id="{4876B18F-95A4-AC42-B15B-9907ABD1F01D}"/>
              </a:ext>
            </a:extLst>
          </p:cNvPr>
          <p:cNvSpPr/>
          <p:nvPr/>
        </p:nvSpPr>
        <p:spPr>
          <a:xfrm>
            <a:off x="0" y="-237893"/>
            <a:ext cx="12192000" cy="4365756"/>
          </a:xfrm>
          <a:prstGeom prst="rect">
            <a:avLst/>
          </a:prstGeom>
          <a:solidFill>
            <a:srgbClr val="3952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it-IT">
              <a:solidFill>
                <a:prstClr val="white"/>
              </a:solidFill>
              <a:latin typeface="Calibri"/>
            </a:endParaRPr>
          </a:p>
        </p:txBody>
      </p:sp>
      <p:sp>
        <p:nvSpPr>
          <p:cNvPr id="6" name="Titolo 1">
            <a:extLst>
              <a:ext uri="{FF2B5EF4-FFF2-40B4-BE49-F238E27FC236}">
                <a16:creationId xmlns:a16="http://schemas.microsoft.com/office/drawing/2014/main" id="{90ADCE61-B53B-25FC-9964-36F0FDEF8753}"/>
              </a:ext>
            </a:extLst>
          </p:cNvPr>
          <p:cNvSpPr txBox="1">
            <a:spLocks/>
          </p:cNvSpPr>
          <p:nvPr/>
        </p:nvSpPr>
        <p:spPr>
          <a:xfrm>
            <a:off x="158495" y="-177471"/>
            <a:ext cx="11786729" cy="745893"/>
          </a:xfrm>
          <a:prstGeom prst="rect">
            <a:avLst/>
          </a:prstGeom>
        </p:spPr>
        <p:txBody>
          <a:bodyPr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300" b="1" kern="120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 defTabSz="914377"/>
            <a:r>
              <a:rPr lang="it-IT" sz="4000" dirty="0">
                <a:solidFill>
                  <a:prstClr val="white"/>
                </a:solidFill>
              </a:rPr>
              <a:t/>
            </a:r>
            <a:br>
              <a:rPr lang="it-IT" sz="4000" dirty="0">
                <a:solidFill>
                  <a:prstClr val="white"/>
                </a:solidFill>
              </a:rPr>
            </a:br>
            <a:r>
              <a:rPr lang="it-IT" sz="4000" dirty="0"/>
              <a:t>Conferenza Stampa 25 Gennaio 2024</a:t>
            </a:r>
          </a:p>
          <a:p>
            <a:pPr algn="ctr" defTabSz="914377"/>
            <a:endParaRPr lang="it-IT" sz="4000" dirty="0"/>
          </a:p>
          <a:p>
            <a:pPr marL="571500" indent="-571500" defTabSz="914377">
              <a:buFont typeface="Arial" panose="020B0604020202020204" pitchFamily="34" charset="0"/>
              <a:buChar char="♦"/>
            </a:pPr>
            <a:r>
              <a:rPr lang="it-IT" sz="3600" dirty="0">
                <a:solidFill>
                  <a:prstClr val="white"/>
                </a:solidFill>
              </a:rPr>
              <a:t>Pronto Soccorso in Liguria durante le festività natalizie e update</a:t>
            </a:r>
          </a:p>
          <a:p>
            <a:pPr marL="571500" indent="-571500" defTabSz="914377">
              <a:buFont typeface="Arial" panose="020B0604020202020204" pitchFamily="34" charset="0"/>
              <a:buChar char="♦"/>
            </a:pPr>
            <a:r>
              <a:rPr lang="it-IT" sz="3600" dirty="0">
                <a:solidFill>
                  <a:prstClr val="white"/>
                </a:solidFill>
              </a:rPr>
              <a:t>Offerta per i cittadini liguri: la produzione 2023</a:t>
            </a:r>
          </a:p>
          <a:p>
            <a:pPr marL="571500" indent="-571500" defTabSz="914377">
              <a:buFont typeface="Arial" panose="020B0604020202020204" pitchFamily="34" charset="0"/>
              <a:buChar char="♦"/>
            </a:pPr>
            <a:r>
              <a:rPr lang="it-IT" sz="3600" dirty="0">
                <a:solidFill>
                  <a:prstClr val="white"/>
                </a:solidFill>
              </a:rPr>
              <a:t>Liste d’Attesa</a:t>
            </a:r>
          </a:p>
          <a:p>
            <a:pPr marL="571500" indent="-571500" defTabSz="914377">
              <a:buFont typeface="Arial" panose="020B0604020202020204" pitchFamily="34" charset="0"/>
              <a:buChar char="♦"/>
            </a:pPr>
            <a:endParaRPr lang="it-IT" sz="40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9691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>
            <a:extLst>
              <a:ext uri="{FF2B5EF4-FFF2-40B4-BE49-F238E27FC236}">
                <a16:creationId xmlns:a16="http://schemas.microsoft.com/office/drawing/2014/main" id="{98CEF2B1-8749-5C07-9EB7-484698ACF586}"/>
              </a:ext>
            </a:extLst>
          </p:cNvPr>
          <p:cNvSpPr txBox="1">
            <a:spLocks/>
          </p:cNvSpPr>
          <p:nvPr/>
        </p:nvSpPr>
        <p:spPr>
          <a:xfrm>
            <a:off x="4783100" y="-625644"/>
            <a:ext cx="6927277" cy="1903290"/>
          </a:xfrm>
          <a:prstGeom prst="rect">
            <a:avLst/>
          </a:prstGeom>
        </p:spPr>
        <p:txBody>
          <a:bodyPr vert="horz" lIns="121920" tIns="60960" rIns="121920" bIns="60960" rtlCol="0" anchor="ctr">
            <a:normAutofit fontScale="97500"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300" b="1" kern="120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defTabSz="914377">
              <a:lnSpc>
                <a:spcPct val="110000"/>
              </a:lnSpc>
            </a:pPr>
            <a:r>
              <a:rPr lang="it-IT" sz="2133" dirty="0">
                <a:solidFill>
                  <a:prstClr val="white"/>
                </a:solidFill>
              </a:rPr>
              <a:t/>
            </a:r>
            <a:br>
              <a:rPr lang="it-IT" sz="2133" dirty="0">
                <a:solidFill>
                  <a:prstClr val="white"/>
                </a:solidFill>
              </a:rPr>
            </a:br>
            <a:r>
              <a:rPr lang="it-IT" sz="2900" dirty="0">
                <a:solidFill>
                  <a:prstClr val="white"/>
                </a:solidFill>
              </a:rPr>
              <a:t>Sistema di Sorveglianza delle Sindromi influenzali</a:t>
            </a:r>
          </a:p>
        </p:txBody>
      </p:sp>
      <p:sp>
        <p:nvSpPr>
          <p:cNvPr id="8" name="CasellaDiTesto 7"/>
          <p:cNvSpPr txBox="1"/>
          <p:nvPr/>
        </p:nvSpPr>
        <p:spPr>
          <a:xfrm>
            <a:off x="97471" y="1277646"/>
            <a:ext cx="3807575" cy="3374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it-IT" sz="2133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«la curva epidemica delle sindromi </a:t>
            </a:r>
            <a:r>
              <a:rPr lang="it-IT" sz="2133" i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simil</a:t>
            </a:r>
            <a:r>
              <a:rPr lang="it-IT" sz="2133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-influenzali mostra un valore dell’incidenza mai raggiunto nelle stagioni precedenti»</a:t>
            </a:r>
          </a:p>
          <a:p>
            <a:pPr defTabSz="914377"/>
            <a:endParaRPr lang="it-IT" sz="2133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914377"/>
            <a:r>
              <a:rPr lang="it-IT" sz="2133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Pandemia 2009: 13/1.000 ab.</a:t>
            </a:r>
          </a:p>
          <a:p>
            <a:pPr defTabSz="914377"/>
            <a:r>
              <a:rPr lang="it-IT" sz="2133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2017/18: 15/1.000 ab.</a:t>
            </a:r>
          </a:p>
          <a:p>
            <a:pPr defTabSz="914377"/>
            <a:r>
              <a:rPr lang="it-IT" sz="2133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2022/23: 16/1.000 ab.</a:t>
            </a:r>
          </a:p>
          <a:p>
            <a:pPr defTabSz="914377"/>
            <a:endParaRPr lang="it-IT" sz="2133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Immagin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471" y="-161089"/>
            <a:ext cx="4536440" cy="1300585"/>
          </a:xfrm>
          <a:prstGeom prst="rect">
            <a:avLst/>
          </a:prstGeom>
        </p:spPr>
      </p:pic>
      <p:sp>
        <p:nvSpPr>
          <p:cNvPr id="7" name="CasellaDiTesto 6"/>
          <p:cNvSpPr txBox="1"/>
          <p:nvPr/>
        </p:nvSpPr>
        <p:spPr>
          <a:xfrm>
            <a:off x="97470" y="4410282"/>
            <a:ext cx="3943587" cy="21035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it-IT" sz="1867" b="1" u="sng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Italia</a:t>
            </a:r>
            <a:r>
              <a:rPr lang="it-IT" sz="1867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17,5/1.000 ab.</a:t>
            </a:r>
          </a:p>
          <a:p>
            <a:pPr defTabSz="914377"/>
            <a:r>
              <a:rPr lang="it-IT" sz="1867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0-4 anni: 49/1.000 ab.</a:t>
            </a:r>
          </a:p>
          <a:p>
            <a:pPr defTabSz="914377"/>
            <a:r>
              <a:rPr lang="it-IT" sz="1867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&gt;64 anni: 10/1.000 ab.</a:t>
            </a:r>
          </a:p>
          <a:p>
            <a:pPr defTabSz="914377"/>
            <a:r>
              <a:rPr lang="it-IT" sz="1867" b="1" u="sng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Liguria</a:t>
            </a:r>
            <a:r>
              <a:rPr lang="it-IT" sz="1867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18/1.000 ab.</a:t>
            </a:r>
          </a:p>
          <a:p>
            <a:pPr defTabSz="914377"/>
            <a:r>
              <a:rPr lang="it-IT" sz="1867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0-4 anni: 62/1.000 ab.</a:t>
            </a:r>
          </a:p>
          <a:p>
            <a:pPr defTabSz="914377"/>
            <a:r>
              <a:rPr lang="it-IT" sz="1867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&gt;64 anni: 12/1.000 ab.</a:t>
            </a:r>
          </a:p>
          <a:p>
            <a:pPr defTabSz="914377"/>
            <a:endParaRPr lang="it-IT" sz="1867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3BEEE9B3-1D61-BB3F-EE39-E00735F593F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41057" y="1185667"/>
            <a:ext cx="7973123" cy="5215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1184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>
            <a:extLst>
              <a:ext uri="{FF2B5EF4-FFF2-40B4-BE49-F238E27FC236}">
                <a16:creationId xmlns:a16="http://schemas.microsoft.com/office/drawing/2014/main" id="{98CEF2B1-8749-5C07-9EB7-484698ACF586}"/>
              </a:ext>
            </a:extLst>
          </p:cNvPr>
          <p:cNvSpPr txBox="1">
            <a:spLocks/>
          </p:cNvSpPr>
          <p:nvPr/>
        </p:nvSpPr>
        <p:spPr>
          <a:xfrm>
            <a:off x="214603" y="-152512"/>
            <a:ext cx="11762794" cy="994264"/>
          </a:xfrm>
          <a:prstGeom prst="rect">
            <a:avLst/>
          </a:prstGeom>
        </p:spPr>
        <p:txBody>
          <a:bodyPr vert="horz" lIns="121920" tIns="60960" rIns="121920" bIns="60960" rtlCol="0" anchor="ctr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300" b="1" kern="120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defTabSz="914377">
              <a:lnSpc>
                <a:spcPct val="110000"/>
              </a:lnSpc>
            </a:pPr>
            <a:r>
              <a:rPr lang="it-IT" sz="2800" dirty="0">
                <a:solidFill>
                  <a:prstClr val="white"/>
                </a:solidFill>
              </a:rPr>
              <a:t>Cruscotto di monitoraggio del sistema emergenze-urgenze Ligure</a:t>
            </a:r>
          </a:p>
          <a:p>
            <a:pPr defTabSz="914377">
              <a:lnSpc>
                <a:spcPct val="110000"/>
              </a:lnSpc>
            </a:pPr>
            <a:r>
              <a:rPr lang="it-IT" sz="2800" dirty="0">
                <a:solidFill>
                  <a:prstClr val="white"/>
                </a:solidFill>
              </a:rPr>
              <a:t>Accessi nelle 24 ore, per settimana</a:t>
            </a:r>
          </a:p>
        </p:txBody>
      </p:sp>
      <p:graphicFrame>
        <p:nvGraphicFramePr>
          <p:cNvPr id="3" name="Grafico 2">
            <a:extLst>
              <a:ext uri="{FF2B5EF4-FFF2-40B4-BE49-F238E27FC236}">
                <a16:creationId xmlns:a16="http://schemas.microsoft.com/office/drawing/2014/main" id="{8A741F1A-66DD-4D1D-BC10-EE0512A020F8}"/>
              </a:ext>
            </a:extLst>
          </p:cNvPr>
          <p:cNvGraphicFramePr>
            <a:graphicFrameLocks/>
          </p:cNvGraphicFramePr>
          <p:nvPr/>
        </p:nvGraphicFramePr>
        <p:xfrm>
          <a:off x="185960" y="938719"/>
          <a:ext cx="7985814" cy="52626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Grafico 5">
            <a:extLst>
              <a:ext uri="{FF2B5EF4-FFF2-40B4-BE49-F238E27FC236}">
                <a16:creationId xmlns:a16="http://schemas.microsoft.com/office/drawing/2014/main" id="{4DDAFCF5-33B2-4E3A-B21F-8B24DB55D77A}"/>
              </a:ext>
            </a:extLst>
          </p:cNvPr>
          <p:cNvGraphicFramePr>
            <a:graphicFrameLocks/>
          </p:cNvGraphicFramePr>
          <p:nvPr/>
        </p:nvGraphicFramePr>
        <p:xfrm>
          <a:off x="7770901" y="938719"/>
          <a:ext cx="4314650" cy="46517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CasellaDiTesto 9">
            <a:extLst>
              <a:ext uri="{FF2B5EF4-FFF2-40B4-BE49-F238E27FC236}">
                <a16:creationId xmlns:a16="http://schemas.microsoft.com/office/drawing/2014/main" id="{B46BF1CE-50FE-15C4-B7EF-62EF74D4A230}"/>
              </a:ext>
            </a:extLst>
          </p:cNvPr>
          <p:cNvSpPr txBox="1"/>
          <p:nvPr/>
        </p:nvSpPr>
        <p:spPr>
          <a:xfrm>
            <a:off x="185960" y="6087595"/>
            <a:ext cx="11820080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Generale tenuta di sistema durante le festività, anche grazie ai FLU-Point [ &gt;3300 accessi gestiti da MMG nei 4 ponti tra Dicembre e Gennaio]</a:t>
            </a: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C54FAD67-9A60-DB85-DF12-56E537B275B0}"/>
              </a:ext>
            </a:extLst>
          </p:cNvPr>
          <p:cNvSpPr txBox="1"/>
          <p:nvPr/>
        </p:nvSpPr>
        <p:spPr>
          <a:xfrm rot="19752039">
            <a:off x="10153261" y="1999858"/>
            <a:ext cx="16369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Picco influenzale</a:t>
            </a:r>
          </a:p>
        </p:txBody>
      </p:sp>
    </p:spTree>
    <p:extLst>
      <p:ext uri="{BB962C8B-B14F-4D97-AF65-F5344CB8AC3E}">
        <p14:creationId xmlns:p14="http://schemas.microsoft.com/office/powerpoint/2010/main" val="2494813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>
            <a:extLst>
              <a:ext uri="{FF2B5EF4-FFF2-40B4-BE49-F238E27FC236}">
                <a16:creationId xmlns:a16="http://schemas.microsoft.com/office/drawing/2014/main" id="{98CEF2B1-8749-5C07-9EB7-484698ACF586}"/>
              </a:ext>
            </a:extLst>
          </p:cNvPr>
          <p:cNvSpPr txBox="1">
            <a:spLocks/>
          </p:cNvSpPr>
          <p:nvPr/>
        </p:nvSpPr>
        <p:spPr>
          <a:xfrm>
            <a:off x="214603" y="-55545"/>
            <a:ext cx="11762794" cy="994264"/>
          </a:xfrm>
          <a:prstGeom prst="rect">
            <a:avLst/>
          </a:prstGeom>
        </p:spPr>
        <p:txBody>
          <a:bodyPr vert="horz" lIns="121920" tIns="60960" rIns="121920" bIns="60960" rtlCol="0" anchor="ctr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300" b="1" kern="120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defTabSz="914377">
              <a:lnSpc>
                <a:spcPct val="110000"/>
              </a:lnSpc>
            </a:pPr>
            <a:r>
              <a:rPr lang="it-IT" sz="2800" dirty="0">
                <a:solidFill>
                  <a:prstClr val="white"/>
                </a:solidFill>
              </a:rPr>
              <a:t>Cruscotto di monitoraggio del sistema emergenze-urgenze Ligure</a:t>
            </a:r>
          </a:p>
          <a:p>
            <a:pPr defTabSz="914377">
              <a:lnSpc>
                <a:spcPct val="110000"/>
              </a:lnSpc>
            </a:pPr>
            <a:r>
              <a:rPr lang="it-IT" sz="2800" dirty="0">
                <a:solidFill>
                  <a:prstClr val="white"/>
                </a:solidFill>
              </a:rPr>
              <a:t>Accessi nelle 24 ore, per settimana</a:t>
            </a:r>
          </a:p>
        </p:txBody>
      </p:sp>
      <p:graphicFrame>
        <p:nvGraphicFramePr>
          <p:cNvPr id="2" name="Grafico 1">
            <a:extLst>
              <a:ext uri="{FF2B5EF4-FFF2-40B4-BE49-F238E27FC236}">
                <a16:creationId xmlns:a16="http://schemas.microsoft.com/office/drawing/2014/main" id="{93B8DAB1-AE5D-4AB6-8F4F-CA28FA83A62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73402303"/>
              </p:ext>
            </p:extLst>
          </p:nvPr>
        </p:nvGraphicFramePr>
        <p:xfrm>
          <a:off x="120413" y="1316735"/>
          <a:ext cx="7420929" cy="55418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Grafico 4">
            <a:extLst>
              <a:ext uri="{FF2B5EF4-FFF2-40B4-BE49-F238E27FC236}">
                <a16:creationId xmlns:a16="http://schemas.microsoft.com/office/drawing/2014/main" id="{93B8DAB1-AE5D-4AB6-8F4F-CA28FA83A62E}"/>
              </a:ext>
            </a:extLst>
          </p:cNvPr>
          <p:cNvGraphicFramePr>
            <a:graphicFrameLocks/>
          </p:cNvGraphicFramePr>
          <p:nvPr/>
        </p:nvGraphicFramePr>
        <p:xfrm>
          <a:off x="7767484" y="1219752"/>
          <a:ext cx="4209913" cy="47877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CasellaDiTesto 2"/>
          <p:cNvSpPr txBox="1"/>
          <p:nvPr/>
        </p:nvSpPr>
        <p:spPr>
          <a:xfrm>
            <a:off x="4128228" y="1889760"/>
            <a:ext cx="341311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600" b="1" dirty="0">
                <a:latin typeface="Arial" panose="020B0604020202020204" pitchFamily="34" charset="0"/>
                <a:cs typeface="Arial" panose="020B0604020202020204" pitchFamily="34" charset="0"/>
              </a:rPr>
              <a:t>Meccanismo di compenso di rete</a:t>
            </a:r>
          </a:p>
        </p:txBody>
      </p:sp>
    </p:spTree>
    <p:extLst>
      <p:ext uri="{BB962C8B-B14F-4D97-AF65-F5344CB8AC3E}">
        <p14:creationId xmlns:p14="http://schemas.microsoft.com/office/powerpoint/2010/main" val="2485806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1">
            <a:extLst>
              <a:ext uri="{FF2B5EF4-FFF2-40B4-BE49-F238E27FC236}">
                <a16:creationId xmlns:a16="http://schemas.microsoft.com/office/drawing/2014/main" id="{CEA6FFB2-1A5E-3A59-F83B-DB4671B09273}"/>
              </a:ext>
            </a:extLst>
          </p:cNvPr>
          <p:cNvSpPr txBox="1">
            <a:spLocks/>
          </p:cNvSpPr>
          <p:nvPr/>
        </p:nvSpPr>
        <p:spPr>
          <a:xfrm>
            <a:off x="0" y="86948"/>
            <a:ext cx="12191999" cy="707886"/>
          </a:xfrm>
          <a:prstGeom prst="rect">
            <a:avLst/>
          </a:prstGeom>
        </p:spPr>
        <p:txBody>
          <a:bodyPr vert="horz" lIns="121920" tIns="60960" rIns="121920" bIns="60960" rtlCol="0" anchor="ctr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300" b="1" kern="120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defTabSz="914377">
              <a:lnSpc>
                <a:spcPct val="110000"/>
              </a:lnSpc>
            </a:pPr>
            <a:r>
              <a:rPr lang="it-IT" sz="2800" dirty="0">
                <a:solidFill>
                  <a:prstClr val="white"/>
                </a:solidFill>
              </a:rPr>
              <a:t>Cruscotto di monitoraggio </a:t>
            </a:r>
            <a:r>
              <a:rPr lang="it-IT" sz="2800" dirty="0" err="1">
                <a:solidFill>
                  <a:prstClr val="white"/>
                </a:solidFill>
              </a:rPr>
              <a:t>A.Li.Sa</a:t>
            </a:r>
            <a:r>
              <a:rPr lang="it-IT" sz="2800" dirty="0">
                <a:solidFill>
                  <a:prstClr val="white"/>
                </a:solidFill>
              </a:rPr>
              <a:t>.-LD: pazienti in attesa osservati, 4 momenti di osservazione/die in tutti gli ospedali, &gt;1.500 momenti di monitoraggio, </a:t>
            </a:r>
            <a:r>
              <a:rPr lang="it-IT" sz="2800" dirty="0" err="1">
                <a:solidFill>
                  <a:prstClr val="white"/>
                </a:solidFill>
              </a:rPr>
              <a:t>Warning</a:t>
            </a:r>
            <a:r>
              <a:rPr lang="it-IT" sz="2800" dirty="0">
                <a:solidFill>
                  <a:prstClr val="white"/>
                </a:solidFill>
              </a:rPr>
              <a:t>: &gt;10°p (</a:t>
            </a:r>
            <a:r>
              <a:rPr lang="it-IT" sz="2800" dirty="0" err="1">
                <a:solidFill>
                  <a:prstClr val="white"/>
                </a:solidFill>
              </a:rPr>
              <a:t>MinSal</a:t>
            </a:r>
            <a:r>
              <a:rPr lang="it-IT" sz="2800" dirty="0">
                <a:solidFill>
                  <a:prstClr val="white"/>
                </a:solidFill>
              </a:rPr>
              <a:t>)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1F1BA411-E0AA-7A5C-2B10-86F6611C23AD}"/>
              </a:ext>
            </a:extLst>
          </p:cNvPr>
          <p:cNvSpPr txBox="1"/>
          <p:nvPr/>
        </p:nvSpPr>
        <p:spPr>
          <a:xfrm rot="16200000">
            <a:off x="-868684" y="2465863"/>
            <a:ext cx="2793619" cy="68647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914377">
              <a:lnSpc>
                <a:spcPct val="110000"/>
              </a:lnSpc>
            </a:pPr>
            <a:r>
              <a:rPr lang="it-IT" sz="1800" b="1" dirty="0"/>
              <a:t>N. di segnali di warning sui tempi di attesa</a:t>
            </a:r>
          </a:p>
        </p:txBody>
      </p:sp>
      <p:graphicFrame>
        <p:nvGraphicFramePr>
          <p:cNvPr id="16" name="Grafico 15">
            <a:extLst>
              <a:ext uri="{FF2B5EF4-FFF2-40B4-BE49-F238E27FC236}">
                <a16:creationId xmlns:a16="http://schemas.microsoft.com/office/drawing/2014/main" id="{DEBAF0ED-DB2F-14AE-FF66-A280839C35A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25363784"/>
              </p:ext>
            </p:extLst>
          </p:nvPr>
        </p:nvGraphicFramePr>
        <p:xfrm>
          <a:off x="943897" y="1412287"/>
          <a:ext cx="4969223" cy="47260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Grafico 6">
            <a:extLst>
              <a:ext uri="{FF2B5EF4-FFF2-40B4-BE49-F238E27FC236}">
                <a16:creationId xmlns:a16="http://schemas.microsoft.com/office/drawing/2014/main" id="{DEBAF0ED-DB2F-14AE-FF66-A280839C35A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72177066"/>
              </p:ext>
            </p:extLst>
          </p:nvPr>
        </p:nvGraphicFramePr>
        <p:xfrm>
          <a:off x="5999601" y="1304545"/>
          <a:ext cx="4969223" cy="48337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CasellaDiTesto 8"/>
          <p:cNvSpPr txBox="1"/>
          <p:nvPr/>
        </p:nvSpPr>
        <p:spPr>
          <a:xfrm>
            <a:off x="1815258" y="2943363"/>
            <a:ext cx="214834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600" b="1" dirty="0">
                <a:latin typeface="Arial" panose="020B0604020202020204" pitchFamily="34" charset="0"/>
                <a:cs typeface="Arial" panose="020B0604020202020204" pitchFamily="34" charset="0"/>
              </a:rPr>
              <a:t>Media regionale 8%</a:t>
            </a:r>
          </a:p>
        </p:txBody>
      </p:sp>
    </p:spTree>
    <p:extLst>
      <p:ext uri="{BB962C8B-B14F-4D97-AF65-F5344CB8AC3E}">
        <p14:creationId xmlns:p14="http://schemas.microsoft.com/office/powerpoint/2010/main" val="738097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40156" y="-134475"/>
            <a:ext cx="1162202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Produzione Ospedaliera  Erogatori Pubblici</a:t>
            </a:r>
          </a:p>
          <a:p>
            <a:r>
              <a:rPr lang="it-IT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Confronto 2023 vs 2021 e 2022 (Gennaio-Settembre)</a:t>
            </a:r>
          </a:p>
        </p:txBody>
      </p:sp>
      <p:graphicFrame>
        <p:nvGraphicFramePr>
          <p:cNvPr id="5" name="Grafico 4"/>
          <p:cNvGraphicFramePr/>
          <p:nvPr>
            <p:extLst>
              <p:ext uri="{D42A27DB-BD31-4B8C-83A1-F6EECF244321}">
                <p14:modId xmlns:p14="http://schemas.microsoft.com/office/powerpoint/2010/main" val="1426090947"/>
              </p:ext>
            </p:extLst>
          </p:nvPr>
        </p:nvGraphicFramePr>
        <p:xfrm>
          <a:off x="237420" y="1316736"/>
          <a:ext cx="11601012" cy="51572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CasellaDiTesto 1"/>
          <p:cNvSpPr txBox="1"/>
          <p:nvPr/>
        </p:nvSpPr>
        <p:spPr>
          <a:xfrm rot="19313393">
            <a:off x="3564501" y="1767535"/>
            <a:ext cx="339067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+550 ricoveri/anno</a:t>
            </a:r>
          </a:p>
          <a:p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Ricoveri a maggior complessità</a:t>
            </a:r>
          </a:p>
          <a:p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[+€ 13.000.000]</a:t>
            </a:r>
          </a:p>
        </p:txBody>
      </p:sp>
      <p:cxnSp>
        <p:nvCxnSpPr>
          <p:cNvPr id="6" name="Connettore 7 5"/>
          <p:cNvCxnSpPr/>
          <p:nvPr/>
        </p:nvCxnSpPr>
        <p:spPr>
          <a:xfrm rot="5400000" flipH="1" flipV="1">
            <a:off x="3177677" y="3592205"/>
            <a:ext cx="999744" cy="374630"/>
          </a:xfrm>
          <a:prstGeom prst="curvedConnector3">
            <a:avLst>
              <a:gd name="adj1" fmla="val 100000"/>
            </a:avLst>
          </a:prstGeom>
          <a:ln w="317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25682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40156" y="-134475"/>
            <a:ext cx="1162202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Produzione Specialistica Ambulatoriale (no lab)</a:t>
            </a:r>
          </a:p>
          <a:p>
            <a:r>
              <a:rPr lang="it-IT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Confronto 2023 vs 2021 e 2022 (Gennaio-Ottobre)</a:t>
            </a:r>
          </a:p>
        </p:txBody>
      </p:sp>
      <p:graphicFrame>
        <p:nvGraphicFramePr>
          <p:cNvPr id="5" name="Grafico 4"/>
          <p:cNvGraphicFramePr/>
          <p:nvPr>
            <p:extLst>
              <p:ext uri="{D42A27DB-BD31-4B8C-83A1-F6EECF244321}">
                <p14:modId xmlns:p14="http://schemas.microsoft.com/office/powerpoint/2010/main" val="4273594891"/>
              </p:ext>
            </p:extLst>
          </p:nvPr>
        </p:nvGraphicFramePr>
        <p:xfrm>
          <a:off x="237420" y="1085088"/>
          <a:ext cx="11601012" cy="53888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CasellaDiTesto 1"/>
          <p:cNvSpPr txBox="1"/>
          <p:nvPr/>
        </p:nvSpPr>
        <p:spPr>
          <a:xfrm rot="18900668">
            <a:off x="2373409" y="1690299"/>
            <a:ext cx="27500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+440.000 visite o prestazioni/anno</a:t>
            </a:r>
          </a:p>
        </p:txBody>
      </p:sp>
      <p:cxnSp>
        <p:nvCxnSpPr>
          <p:cNvPr id="7" name="Connettore 2 6"/>
          <p:cNvCxnSpPr/>
          <p:nvPr/>
        </p:nvCxnSpPr>
        <p:spPr>
          <a:xfrm flipH="1" flipV="1">
            <a:off x="3474720" y="2794064"/>
            <a:ext cx="12192" cy="1787475"/>
          </a:xfrm>
          <a:prstGeom prst="straightConnector1">
            <a:avLst/>
          </a:prstGeom>
          <a:ln w="317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asellaDiTesto 7"/>
          <p:cNvSpPr txBox="1"/>
          <p:nvPr/>
        </p:nvSpPr>
        <p:spPr>
          <a:xfrm>
            <a:off x="237420" y="1316736"/>
            <a:ext cx="1682496" cy="147732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% Pubblico</a:t>
            </a:r>
          </a:p>
          <a:p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2019: 92.5%</a:t>
            </a:r>
          </a:p>
          <a:p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2021: 91,5%</a:t>
            </a:r>
          </a:p>
          <a:p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2022: 91,5%</a:t>
            </a:r>
          </a:p>
          <a:p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2023: 91,5%</a:t>
            </a:r>
          </a:p>
        </p:txBody>
      </p:sp>
      <p:sp>
        <p:nvSpPr>
          <p:cNvPr id="9" name="CasellaDiTesto 8"/>
          <p:cNvSpPr txBox="1"/>
          <p:nvPr/>
        </p:nvSpPr>
        <p:spPr>
          <a:xfrm>
            <a:off x="10741152" y="182880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>
                <a:solidFill>
                  <a:schemeClr val="bg1"/>
                </a:solidFill>
              </a:rPr>
              <a:t>47</a:t>
            </a:r>
          </a:p>
        </p:txBody>
      </p:sp>
    </p:spTree>
    <p:extLst>
      <p:ext uri="{BB962C8B-B14F-4D97-AF65-F5344CB8AC3E}">
        <p14:creationId xmlns:p14="http://schemas.microsoft.com/office/powerpoint/2010/main" val="2115081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93943" y="-91445"/>
            <a:ext cx="1228883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Aumento della domanda di Specialistica Ambulatoriale</a:t>
            </a:r>
          </a:p>
          <a:p>
            <a:r>
              <a:rPr lang="it-IT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Confronto 2023 vs 2022</a:t>
            </a:r>
          </a:p>
        </p:txBody>
      </p:sp>
      <p:graphicFrame>
        <p:nvGraphicFramePr>
          <p:cNvPr id="5" name="Grafico 4"/>
          <p:cNvGraphicFramePr/>
          <p:nvPr>
            <p:extLst>
              <p:ext uri="{D42A27DB-BD31-4B8C-83A1-F6EECF244321}">
                <p14:modId xmlns:p14="http://schemas.microsoft.com/office/powerpoint/2010/main" val="1787305275"/>
              </p:ext>
            </p:extLst>
          </p:nvPr>
        </p:nvGraphicFramePr>
        <p:xfrm>
          <a:off x="708330" y="2318274"/>
          <a:ext cx="11060057" cy="45397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CasellaDiTesto 5"/>
          <p:cNvSpPr txBox="1"/>
          <p:nvPr/>
        </p:nvSpPr>
        <p:spPr>
          <a:xfrm rot="18900668">
            <a:off x="1846284" y="1292267"/>
            <a:ext cx="27500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+500.000 visite o prestazioni/anno</a:t>
            </a:r>
          </a:p>
        </p:txBody>
      </p:sp>
      <p:sp>
        <p:nvSpPr>
          <p:cNvPr id="7" name="CasellaDiTesto 6"/>
          <p:cNvSpPr txBox="1"/>
          <p:nvPr/>
        </p:nvSpPr>
        <p:spPr>
          <a:xfrm rot="18900668">
            <a:off x="4046942" y="1528719"/>
            <a:ext cx="27500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+170.000 test/anno</a:t>
            </a:r>
          </a:p>
        </p:txBody>
      </p:sp>
      <p:sp>
        <p:nvSpPr>
          <p:cNvPr id="8" name="CasellaDiTesto 7"/>
          <p:cNvSpPr txBox="1"/>
          <p:nvPr/>
        </p:nvSpPr>
        <p:spPr>
          <a:xfrm rot="18900668">
            <a:off x="9472378" y="1528721"/>
            <a:ext cx="27500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+230.000 visite/anno</a:t>
            </a:r>
          </a:p>
        </p:txBody>
      </p:sp>
      <p:sp>
        <p:nvSpPr>
          <p:cNvPr id="9" name="CasellaDiTesto 8"/>
          <p:cNvSpPr txBox="1"/>
          <p:nvPr/>
        </p:nvSpPr>
        <p:spPr>
          <a:xfrm rot="18900668">
            <a:off x="6253001" y="2230846"/>
            <a:ext cx="27500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-4.000 </a:t>
            </a:r>
            <a:r>
              <a:rPr lang="it-IT" dirty="0" err="1">
                <a:latin typeface="Arial" panose="020B0604020202020204" pitchFamily="34" charset="0"/>
                <a:cs typeface="Arial" panose="020B0604020202020204" pitchFamily="34" charset="0"/>
              </a:rPr>
              <a:t>Interv</a:t>
            </a: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./anno</a:t>
            </a:r>
          </a:p>
        </p:txBody>
      </p:sp>
      <p:cxnSp>
        <p:nvCxnSpPr>
          <p:cNvPr id="11" name="Connettore diritto 10"/>
          <p:cNvCxnSpPr/>
          <p:nvPr/>
        </p:nvCxnSpPr>
        <p:spPr>
          <a:xfrm>
            <a:off x="2020361" y="3377184"/>
            <a:ext cx="9562039" cy="0"/>
          </a:xfrm>
          <a:prstGeom prst="line">
            <a:avLst/>
          </a:prstGeom>
          <a:ln w="793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asellaDiTesto 11"/>
          <p:cNvSpPr txBox="1"/>
          <p:nvPr/>
        </p:nvSpPr>
        <p:spPr>
          <a:xfrm rot="18900668">
            <a:off x="3033623" y="1587084"/>
            <a:ext cx="27500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+70.000 test/anno</a:t>
            </a:r>
          </a:p>
        </p:txBody>
      </p:sp>
    </p:spTree>
    <p:extLst>
      <p:ext uri="{BB962C8B-B14F-4D97-AF65-F5344CB8AC3E}">
        <p14:creationId xmlns:p14="http://schemas.microsoft.com/office/powerpoint/2010/main" val="1438799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ello ppt alis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odello ppt alisa" id="{FCB3653B-F05D-4CEA-BC35-B88B7CAF9325}" vid="{9994B5D2-D26E-4211-8578-FD0FBBDF2A3B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2985</TotalTime>
  <Words>324</Words>
  <Application>Microsoft Office PowerPoint</Application>
  <PresentationFormat>Widescreen</PresentationFormat>
  <Paragraphs>54</Paragraphs>
  <Slides>8</Slides>
  <Notes>3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12" baseType="lpstr">
      <vt:lpstr>Arial</vt:lpstr>
      <vt:lpstr>Calibri</vt:lpstr>
      <vt:lpstr>Times New Roman</vt:lpstr>
      <vt:lpstr>modello ppt alisa</vt:lpstr>
      <vt:lpstr>Inizio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A.Li.Sa. - Agenzia Ligure Sanitaria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Ansaldi Filippo</dc:creator>
  <cp:lastModifiedBy>demo</cp:lastModifiedBy>
  <cp:revision>156</cp:revision>
  <cp:lastPrinted>2024-01-24T13:01:15Z</cp:lastPrinted>
  <dcterms:created xsi:type="dcterms:W3CDTF">2023-10-05T09:07:18Z</dcterms:created>
  <dcterms:modified xsi:type="dcterms:W3CDTF">2024-01-25T17:11:54Z</dcterms:modified>
</cp:coreProperties>
</file>