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1" r:id="rId4"/>
    <p:sldId id="275" r:id="rId5"/>
    <p:sldId id="280" r:id="rId6"/>
    <p:sldId id="279" r:id="rId7"/>
    <p:sldId id="258" r:id="rId8"/>
    <p:sldId id="265" r:id="rId9"/>
    <p:sldId id="261" r:id="rId10"/>
    <p:sldId id="276" r:id="rId11"/>
    <p:sldId id="277" r:id="rId12"/>
    <p:sldId id="259" r:id="rId13"/>
    <p:sldId id="260" r:id="rId14"/>
    <p:sldId id="278" r:id="rId15"/>
  </p:sldIdLst>
  <p:sldSz cx="10080625" cy="567055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9" autoAdjust="0"/>
    <p:restoredTop sz="94660"/>
  </p:normalViewPr>
  <p:slideViewPr>
    <p:cSldViewPr>
      <p:cViewPr varScale="1">
        <p:scale>
          <a:sx n="72" d="100"/>
          <a:sy n="72" d="100"/>
        </p:scale>
        <p:origin x="136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150D1524-EF0C-E181-9B3A-E4AE0F25545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" y="754063"/>
            <a:ext cx="6611938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E61BCDE-0B39-3A78-01AB-41C8F649FB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C2ED94C-7D6F-317A-954B-CFEE8AE2B69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32D5549-C1BF-22E3-9491-ED64B650071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2EE5C5-83BF-A2D7-EA4D-93A3F5B44F7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5D3F32D-2FF0-2B84-36AD-B564DDC57A0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2"/>
              </a:spcBef>
              <a:spcAft>
                <a:spcPts val="1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C15DAB0A-E05C-4063-A221-828FCD05FC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C43B4243-DEFF-73D1-72BA-AA9C37F7E1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1DB4CB78-4309-4C3D-8B03-81CE457AE463}" type="slidenum">
              <a:rPr lang="it-IT" altLang="it-IT" sz="1300"/>
              <a:pPr>
                <a:spcBef>
                  <a:spcPts val="12"/>
                </a:spcBef>
              </a:pPr>
              <a:t>1</a:t>
            </a:fld>
            <a:endParaRPr lang="it-IT" altLang="it-IT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DE7BB18D-5A29-1730-7F3A-6F2088892E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7B8ED1C-8C40-39D1-3E66-9A6EC6F30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2E2B790A-7B97-7CD7-FE09-BAC6C12661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9402DB14-CD4B-4DBC-9656-7058B32D4EFF}" type="slidenum">
              <a:rPr lang="it-IT" altLang="it-IT" sz="1300"/>
              <a:pPr>
                <a:spcBef>
                  <a:spcPts val="12"/>
                </a:spcBef>
              </a:pPr>
              <a:t>10</a:t>
            </a:fld>
            <a:endParaRPr lang="it-IT" altLang="it-IT" sz="1300"/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C7A76FD9-2C53-FBEC-BC30-F86FF6554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04661725-FD8A-652C-2C55-DE4B707B8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3943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2E2B790A-7B97-7CD7-FE09-BAC6C12661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9402DB14-CD4B-4DBC-9656-7058B32D4EFF}" type="slidenum">
              <a:rPr lang="it-IT" altLang="it-IT" sz="1300"/>
              <a:pPr>
                <a:spcBef>
                  <a:spcPts val="12"/>
                </a:spcBef>
              </a:pPr>
              <a:t>11</a:t>
            </a:fld>
            <a:endParaRPr lang="it-IT" altLang="it-IT" sz="1300"/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C7A76FD9-2C53-FBEC-BC30-F86FF6554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04661725-FD8A-652C-2C55-DE4B707B8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08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6890D794-D102-1657-69EE-1A5EAFA497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F138C255-55EE-4F8E-B9CD-E4413CF5A9F9}" type="slidenum">
              <a:rPr lang="it-IT" altLang="it-IT" sz="1300"/>
              <a:pPr>
                <a:spcBef>
                  <a:spcPts val="12"/>
                </a:spcBef>
              </a:pPr>
              <a:t>12</a:t>
            </a:fld>
            <a:endParaRPr lang="it-IT" altLang="it-IT" sz="13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69C06E64-D0B0-D8AE-EB29-757B5F874C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C1097B15-46C1-0730-7B9C-8F1C1247B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F6E3E6B0-A882-51DC-50FC-CE3BF61834D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C3A3777F-4005-4BA6-A481-384578163AF9}" type="slidenum">
              <a:rPr lang="it-IT" altLang="it-IT" sz="1300"/>
              <a:pPr>
                <a:spcBef>
                  <a:spcPts val="12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8CE4CA9E-BCFF-ED07-A52D-71C32EAB18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CFA5630E-86B6-C3A5-3D9A-940353B32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F6E3E6B0-A882-51DC-50FC-CE3BF61834D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C3A3777F-4005-4BA6-A481-384578163AF9}" type="slidenum">
              <a:rPr lang="it-IT" altLang="it-IT" sz="1300"/>
              <a:pPr>
                <a:spcBef>
                  <a:spcPts val="12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8CE4CA9E-BCFF-ED07-A52D-71C32EAB18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CFA5630E-86B6-C3A5-3D9A-940353B32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075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3546E8F7-9769-97F3-8A16-716ED458FB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D01C63C2-428B-499E-8488-FDDC981F2876}" type="slidenum">
              <a:rPr lang="it-IT" altLang="it-IT" sz="1300"/>
              <a:pPr>
                <a:spcBef>
                  <a:spcPts val="12"/>
                </a:spcBef>
              </a:pPr>
              <a:t>2</a:t>
            </a:fld>
            <a:endParaRPr lang="it-IT" altLang="it-IT" sz="1300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E496665C-FFB0-54EC-2D43-F95578AB3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6ACAD88D-F4E0-E3CD-1286-EF8FEF1DA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3546E8F7-9769-97F3-8A16-716ED458FB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D01C63C2-428B-499E-8488-FDDC981F2876}" type="slidenum">
              <a:rPr lang="it-IT" altLang="it-IT" sz="1300"/>
              <a:pPr>
                <a:spcBef>
                  <a:spcPts val="12"/>
                </a:spcBef>
              </a:pPr>
              <a:t>3</a:t>
            </a:fld>
            <a:endParaRPr lang="it-IT" altLang="it-IT" sz="1300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E496665C-FFB0-54EC-2D43-F95578AB3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6ACAD88D-F4E0-E3CD-1286-EF8FEF1DA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7479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3546E8F7-9769-97F3-8A16-716ED458FB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D01C63C2-428B-499E-8488-FDDC981F2876}" type="slidenum">
              <a:rPr lang="it-IT" altLang="it-IT" sz="1300"/>
              <a:pPr>
                <a:spcBef>
                  <a:spcPts val="12"/>
                </a:spcBef>
              </a:pPr>
              <a:t>4</a:t>
            </a:fld>
            <a:endParaRPr lang="it-IT" altLang="it-IT" sz="1300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E496665C-FFB0-54EC-2D43-F95578AB3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6ACAD88D-F4E0-E3CD-1286-EF8FEF1DA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8669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3546E8F7-9769-97F3-8A16-716ED458FB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D01C63C2-428B-499E-8488-FDDC981F2876}" type="slidenum">
              <a:rPr lang="it-IT" altLang="it-IT" sz="1300"/>
              <a:pPr>
                <a:spcBef>
                  <a:spcPts val="12"/>
                </a:spcBef>
              </a:pPr>
              <a:t>5</a:t>
            </a:fld>
            <a:endParaRPr lang="it-IT" altLang="it-IT" sz="1300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E496665C-FFB0-54EC-2D43-F95578AB3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6ACAD88D-F4E0-E3CD-1286-EF8FEF1DA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1040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3546E8F7-9769-97F3-8A16-716ED458FB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D01C63C2-428B-499E-8488-FDDC981F2876}" type="slidenum">
              <a:rPr lang="it-IT" altLang="it-IT" sz="1300"/>
              <a:pPr>
                <a:spcBef>
                  <a:spcPts val="12"/>
                </a:spcBef>
              </a:pPr>
              <a:t>6</a:t>
            </a:fld>
            <a:endParaRPr lang="it-IT" altLang="it-IT" sz="1300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E496665C-FFB0-54EC-2D43-F95578AB3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6ACAD88D-F4E0-E3CD-1286-EF8FEF1DA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43976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6A92E546-066F-E5AB-7AC8-9C7B68353DA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AA4F78F6-0B24-4852-B2DF-7EF2CC55449F}" type="slidenum">
              <a:rPr lang="it-IT" altLang="it-IT" sz="1300"/>
              <a:pPr>
                <a:spcBef>
                  <a:spcPts val="12"/>
                </a:spcBef>
              </a:pPr>
              <a:t>7</a:t>
            </a:fld>
            <a:endParaRPr lang="it-IT" altLang="it-IT" sz="1300"/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BFF2D72D-3653-96FD-F0CE-B3174559FB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678989FD-9093-6BCE-20F1-E3C9B57BE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3192C3EA-C568-D690-EDF6-21C59CE3D3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CF70F7D6-0BA6-48B7-810D-F1550366AADD}" type="slidenum">
              <a:rPr lang="it-IT" altLang="it-IT" sz="1300"/>
              <a:pPr>
                <a:spcBef>
                  <a:spcPts val="12"/>
                </a:spcBef>
              </a:pPr>
              <a:t>8</a:t>
            </a:fld>
            <a:endParaRPr lang="it-IT" altLang="it-IT" sz="1300"/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5E06E862-0C6A-C3F7-D367-2A7A811164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C88BA872-0A50-76BF-9FA7-970C72462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9743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2E2B790A-7B97-7CD7-FE09-BAC6C12661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"/>
              </a:spcBef>
            </a:pPr>
            <a:fld id="{9402DB14-CD4B-4DBC-9656-7058B32D4EFF}" type="slidenum">
              <a:rPr lang="it-IT" altLang="it-IT" sz="1300"/>
              <a:pPr>
                <a:spcBef>
                  <a:spcPts val="12"/>
                </a:spcBef>
              </a:pPr>
              <a:t>9</a:t>
            </a:fld>
            <a:endParaRPr lang="it-IT" altLang="it-IT" sz="1300"/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C7A76FD9-2C53-FBEC-BC30-F86FF6554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04661725-FD8A-652C-2C55-DE4B707B8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115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04ED29-39C0-50A8-93F2-0CBC32C3FF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7C1D7D-9744-98DD-5160-085F7A9467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4B5669-92F3-5E7E-9FD7-5F1E8EFCDA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3B81-16B6-48C4-9F6D-4308A133DD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701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B36643-9A38-3B8D-5B6D-44F8B916C9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EE07F-EC8E-CC64-3ECC-0FFDFBD53C4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4AF39C-B3A5-D5BF-3B1B-C14F3D6936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6AE4E-2287-476E-940C-93B3FDFBE9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119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5675" y="225425"/>
            <a:ext cx="2266950" cy="43878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0037" cy="43878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3C0D69-D6D6-BEC9-1FDF-252F9C3620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C2F4AE-0911-25F6-21D4-9542D6AB9A4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0124D-00EE-6503-B6F5-D21F6F7EE8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194E-5C2C-48CE-8D75-487BEC2987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0324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225425"/>
            <a:ext cx="9069387" cy="944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8C9DE52-CFFF-077B-F31F-2CAE298D50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75C657-6562-CBA2-76FB-9DD278AE66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F5464A-4AFA-4A52-87EC-644620ABE1C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C4F9-217A-4877-9263-7087EB37FDF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182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0C3CCA-AF26-4D07-4BDC-0712BA307A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188FA2-3DBC-2663-B21F-95D3016766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DFD1A8-CCFC-2C3F-2303-CA3886E82F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E0D8-773D-4EA1-A95C-F949EB03BA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22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19307F-A433-A2C2-5CF4-577B0C17831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5093D2-476D-D732-CD26-F373868A14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04866F-B680-A17F-1741-5E1195824C0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90A14-E092-4EE5-A712-3987BA56E7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816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7700" cy="3286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3338" y="1327150"/>
            <a:ext cx="4459287" cy="3286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68DD19E-305F-6D94-4096-732E5C54FC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6F950AD-9D90-8DAB-773F-C0E63A5DBAF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A45982C-4495-DA74-107A-C03BAB4F1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915ED-C1F9-4A87-8ABB-9E0A311C5D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887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8D4D9F6-189F-5641-2D7E-8DA96F6100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4756438-E8E0-7194-5DE0-91F2914CB5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1D1D03B-58CD-72C6-1AFD-A1B2FF414D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3E07-B889-4504-B911-CB6B36D16B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417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C20EE6D-FFDA-F54F-3D6C-DD3B16D705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6E29B-E1B4-CC4A-0FA3-5F53D767044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6EE8DC-12D8-A763-E7C6-8C75ADCCB8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C528-273C-4C57-A387-53A5EAEA19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843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A76285D-530B-AE5F-24F8-3038AFEB58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13CB0AF-6757-4832-F5FE-708852A48AE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88136B-A58D-CAAC-70E2-485203AC65E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622D6-6306-46FD-92BD-6CF4039519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3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92A6CBC-B50F-AB69-7598-3C6BA52CAB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231315-5451-3052-4391-91E10CB6A55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0FF9F8D-5566-A109-6516-4EB9BACA1E3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D2672-CF82-4B75-A68E-67D93CF58A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471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90B9BDE-2B50-C310-2DFE-4C6DB603A0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C3E3C63-10B9-222D-D83A-C681EA085B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CD52E3-5DF9-192A-0C7D-3ABF31B94B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86E2-5417-48F3-8A84-2F033C9D0D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944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7EB89A7-0F38-05E0-5017-6DEF2728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938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783BA60-9012-5CD0-D744-42786B5E0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78DF801-B965-BDEA-B6EB-C76AE592DD4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6325" cy="388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CA715C-3AA9-9FD3-54BD-B04BDFDCB7F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94050" cy="388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55C4C6-7551-A8B8-C809-DBAD5D4CEFF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6325" cy="388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47BCCB0-C093-4AE1-A40D-3E19963C24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8DC6AD44-B749-8A19-CDEF-996FFFFAB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22225"/>
            <a:ext cx="636905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>
            <a:extLst>
              <a:ext uri="{FF2B5EF4-FFF2-40B4-BE49-F238E27FC236}">
                <a16:creationId xmlns:a16="http://schemas.microsoft.com/office/drawing/2014/main" id="{3CADA5F1-F4A8-0859-0BFA-FBDA52450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3438" y="-344488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1" name="Picture 3">
            <a:extLst>
              <a:ext uri="{FF2B5EF4-FFF2-40B4-BE49-F238E27FC236}">
                <a16:creationId xmlns:a16="http://schemas.microsoft.com/office/drawing/2014/main" id="{58CD5A18-D0C7-8A1A-E33D-E1EF06FE2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B92CB86C-A4A2-D696-F97B-DCFF0BB1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2" y="1655763"/>
            <a:ext cx="8640763" cy="36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13"/>
              </a:spcBef>
            </a:pPr>
            <a:r>
              <a:rPr lang="it-IT" altLang="it-IT" sz="2200" b="1" dirty="0">
                <a:solidFill>
                  <a:srgbClr val="FF0000"/>
                </a:solidFill>
              </a:rPr>
              <a:t>I Facilitatori - Formatori, o Docenti</a:t>
            </a:r>
          </a:p>
          <a:p>
            <a:pPr marL="342900" lvl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</a:pPr>
            <a:endParaRPr lang="it-IT" sz="1800" u="none" strike="noStrike" spc="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</a:pPr>
            <a:endParaRPr lang="it-IT" sz="1800" dirty="0">
              <a:latin typeface="+mj-lt"/>
              <a:ea typeface="Times New Roman" panose="02020603050405020304" pitchFamily="18" charset="0"/>
            </a:endParaRPr>
          </a:p>
          <a:p>
            <a:pPr marL="342900" lvl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it-IT" sz="1800" b="1" u="none" strike="noStrike" spc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it-IT" sz="1800" u="none" strike="noStrike" spc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1800" b="1" u="none" strike="noStrike" spc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Docenti</a:t>
            </a:r>
            <a:r>
              <a:rPr lang="it-IT" sz="1800" u="none" strike="noStrike" spc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hanno il compito di:</a:t>
            </a:r>
          </a:p>
          <a:p>
            <a:pPr marL="342900" lvl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</a:pPr>
            <a:endParaRPr lang="it-IT" sz="1800" u="none" strike="noStrike" spc="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628650" lvl="0" indent="-28575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+mj-lt"/>
                <a:ea typeface="OpenSymbol"/>
                <a:cs typeface="OpenSymbol"/>
              </a:rPr>
              <a:t>promuovere i percorsi formativi </a:t>
            </a:r>
            <a:endParaRPr lang="it-IT" sz="1800" kern="150" dirty="0">
              <a:effectLst/>
              <a:latin typeface="+mj-lt"/>
              <a:ea typeface="OpenSymbol"/>
              <a:cs typeface="OpenSymbol"/>
            </a:endParaRPr>
          </a:p>
          <a:p>
            <a:pPr marL="628650" lvl="0" indent="-28575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+mj-lt"/>
                <a:ea typeface="OpenSymbol"/>
                <a:cs typeface="OpenSymbol"/>
              </a:rPr>
              <a:t>realizzare, nell’ambito del Gruppo di Lavoro, il materiale didattico per corsi in presenza o in videoconferenza</a:t>
            </a:r>
            <a:endParaRPr lang="it-IT" sz="1800" kern="150" dirty="0">
              <a:effectLst/>
              <a:latin typeface="+mj-lt"/>
              <a:ea typeface="OpenSymbol"/>
              <a:cs typeface="OpenSymbol"/>
            </a:endParaRPr>
          </a:p>
          <a:p>
            <a:pPr marL="628650" lvl="0" indent="-28575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+mj-lt"/>
                <a:ea typeface="OpenSymbol"/>
                <a:cs typeface="OpenSymbol"/>
              </a:rPr>
              <a:t>organizzare i corsi di formazione </a:t>
            </a:r>
          </a:p>
          <a:p>
            <a:pPr marL="628650" lvl="0" indent="-28575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+mj-lt"/>
                <a:ea typeface="OpenSymbol"/>
                <a:cs typeface="OpenSymbol"/>
              </a:rPr>
              <a:t>somministrare il percorso formativo e rilasciare l’attestazione</a:t>
            </a:r>
            <a:endParaRPr lang="it-IT" sz="1800" kern="150" dirty="0">
              <a:effectLst/>
              <a:latin typeface="+mj-lt"/>
              <a:ea typeface="OpenSymbol"/>
              <a:cs typeface="OpenSymbol"/>
            </a:endParaRPr>
          </a:p>
          <a:p>
            <a:pPr marL="628650" lvl="0" indent="-28575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+mj-lt"/>
                <a:ea typeface="OpenSymbol"/>
                <a:cs typeface="OpenSymbol"/>
              </a:rPr>
              <a:t>fare tutoraggio ai discenti durante il periodo di corso e il mese successivo</a:t>
            </a:r>
            <a:endParaRPr lang="it-IT" sz="1800" kern="150" dirty="0">
              <a:effectLst/>
              <a:latin typeface="+mj-lt"/>
              <a:ea typeface="OpenSymbol"/>
              <a:cs typeface="OpenSymbol"/>
            </a:endParaRPr>
          </a:p>
          <a:p>
            <a:pPr marL="628650" lvl="0" indent="-285750" algn="just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+mj-lt"/>
                <a:ea typeface="OpenSymbol"/>
                <a:cs typeface="OpenSymbol"/>
              </a:rPr>
              <a:t>supportare i Tutor che operano presso gli Sportelli dei consumatori</a:t>
            </a:r>
            <a:endParaRPr lang="it-IT" sz="1800" kern="150" dirty="0">
              <a:effectLst/>
              <a:latin typeface="+mj-lt"/>
              <a:ea typeface="OpenSymbol"/>
              <a:cs typeface="OpenSymbol"/>
            </a:endParaRPr>
          </a:p>
          <a:p>
            <a:pPr algn="just" eaLnBrk="1">
              <a:spcBef>
                <a:spcPts val="13"/>
              </a:spcBef>
            </a:pPr>
            <a:endParaRPr lang="it-IT" altLang="it-IT" sz="2000" dirty="0"/>
          </a:p>
          <a:p>
            <a:pPr algn="just"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altLang="it-IT" sz="1800" dirty="0"/>
          </a:p>
          <a:p>
            <a:pPr algn="just" eaLnBrk="1">
              <a:spcBef>
                <a:spcPts val="13"/>
              </a:spcBef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3345093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>
            <a:extLst>
              <a:ext uri="{FF2B5EF4-FFF2-40B4-BE49-F238E27FC236}">
                <a16:creationId xmlns:a16="http://schemas.microsoft.com/office/drawing/2014/main" id="{3CADA5F1-F4A8-0859-0BFA-FBDA52450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3438" y="-344488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1" name="Picture 3">
            <a:extLst>
              <a:ext uri="{FF2B5EF4-FFF2-40B4-BE49-F238E27FC236}">
                <a16:creationId xmlns:a16="http://schemas.microsoft.com/office/drawing/2014/main" id="{58CD5A18-D0C7-8A1A-E33D-E1EF06FE2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B92CB86C-A4A2-D696-F97B-DCFF0BB1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2" y="1655763"/>
            <a:ext cx="8640763" cy="36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13"/>
              </a:spcBef>
            </a:pPr>
            <a:r>
              <a:rPr lang="it-IT" altLang="it-IT" sz="2200" b="1" dirty="0">
                <a:solidFill>
                  <a:srgbClr val="FF0000"/>
                </a:solidFill>
              </a:rPr>
              <a:t>I Facilitatori - Operatori, o Tutor</a:t>
            </a:r>
          </a:p>
          <a:p>
            <a:pPr marL="342900" lvl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</a:pPr>
            <a:endParaRPr lang="it-IT" sz="1800" u="none" strike="noStrike" spc="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lvl="0" algn="just" fontAlgn="base">
              <a:buSzPts val="1000"/>
            </a:pPr>
            <a:r>
              <a:rPr lang="it-IT" sz="1800" b="1" u="none" strike="noStrike" spc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 Tutor</a:t>
            </a:r>
            <a:r>
              <a:rPr lang="it-IT" sz="1800" dirty="0">
                <a:ea typeface="Times New Roman" panose="02020603050405020304" pitchFamily="18" charset="0"/>
              </a:rPr>
              <a:t>  </a:t>
            </a:r>
            <a:r>
              <a:rPr lang="it-IT" sz="180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sono operatori delle AACC con il compito di:</a:t>
            </a:r>
            <a:endParaRPr lang="it-IT" sz="18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buFont typeface="Symbol" panose="05050102010706020507" pitchFamily="18" charset="2"/>
              <a:buChar char="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offrire assistenza e consulenza ai cittadini presso gli Sportelli dei consumatori, per facilitare l’accesso ai servizi digitali</a:t>
            </a:r>
            <a:endParaRPr lang="it-IT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 hangingPunct="0">
              <a:buFont typeface="Symbol" panose="05050102010706020507" pitchFamily="18" charset="2"/>
              <a:buChar char=""/>
            </a:pPr>
            <a:r>
              <a:rPr lang="it-IT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organizzare, anche in collaborazione con i Docenti, l’attività di formazione rivolta ai cittadini.</a:t>
            </a:r>
            <a:endParaRPr lang="it-IT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altLang="it-IT" sz="2000" dirty="0"/>
          </a:p>
          <a:p>
            <a:pPr algn="just"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altLang="it-IT" sz="1800" dirty="0"/>
          </a:p>
          <a:p>
            <a:pPr algn="just" eaLnBrk="1">
              <a:spcBef>
                <a:spcPts val="13"/>
              </a:spcBef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0954088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0DD58787-4843-12F1-424C-147112BD7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3438" y="-344488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>
            <a:extLst>
              <a:ext uri="{FF2B5EF4-FFF2-40B4-BE49-F238E27FC236}">
                <a16:creationId xmlns:a16="http://schemas.microsoft.com/office/drawing/2014/main" id="{24A83681-503A-4492-2E26-FC99738F8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4">
            <a:extLst>
              <a:ext uri="{FF2B5EF4-FFF2-40B4-BE49-F238E27FC236}">
                <a16:creationId xmlns:a16="http://schemas.microsoft.com/office/drawing/2014/main" id="{14EC0E21-FD85-46E1-C398-F07730F58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539131"/>
            <a:ext cx="8640763" cy="350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spcBef>
                <a:spcPts val="13"/>
              </a:spcBef>
            </a:pPr>
            <a:endParaRPr lang="it-IT" altLang="it-IT" sz="2200" b="1" dirty="0">
              <a:solidFill>
                <a:srgbClr val="C9211E"/>
              </a:solidFill>
            </a:endParaRPr>
          </a:p>
          <a:p>
            <a:pPr algn="just" eaLnBrk="1">
              <a:spcBef>
                <a:spcPts val="13"/>
              </a:spcBef>
            </a:pPr>
            <a:endParaRPr lang="it-IT" altLang="it-IT" sz="2200" b="1" dirty="0">
              <a:solidFill>
                <a:srgbClr val="C9211E"/>
              </a:solidFill>
            </a:endParaRPr>
          </a:p>
          <a:p>
            <a:pPr algn="just" eaLnBrk="1">
              <a:spcBef>
                <a:spcPts val="13"/>
              </a:spcBef>
            </a:pPr>
            <a:endParaRPr lang="it-IT" altLang="it-IT" sz="2200" b="1" dirty="0">
              <a:solidFill>
                <a:srgbClr val="C9211E"/>
              </a:solidFill>
            </a:endParaRPr>
          </a:p>
          <a:p>
            <a:pPr algn="just" eaLnBrk="1">
              <a:spcBef>
                <a:spcPts val="13"/>
              </a:spcBef>
            </a:pPr>
            <a:r>
              <a:rPr lang="it-IT" altLang="it-IT" sz="2200" b="1" dirty="0">
                <a:solidFill>
                  <a:srgbClr val="FF0000"/>
                </a:solidFill>
              </a:rPr>
              <a:t>Con chi ci dobbiamo coordinare</a:t>
            </a:r>
          </a:p>
          <a:p>
            <a:pPr algn="just" eaLnBrk="1">
              <a:spcBef>
                <a:spcPts val="13"/>
              </a:spcBef>
            </a:pPr>
            <a:endParaRPr lang="it-IT" altLang="it-IT" sz="2200" b="1" dirty="0">
              <a:solidFill>
                <a:srgbClr val="C9211E"/>
              </a:solidFill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r>
              <a:rPr lang="it-IT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Il progetto </a:t>
            </a:r>
            <a:r>
              <a:rPr lang="it-IT" sz="1800" kern="1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Digitalmentis</a:t>
            </a:r>
            <a:r>
              <a:rPr lang="it-IT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verrà attuato in sinergia con l’iniziativa strategica nazionale “Repubblica Digitale” nell’ambito della Misura 1.7.2 PNRR, coordinata dal Dipartimento per la trasformazione digitale (DTD) della Presidenza del Consiglio dei Ministri.</a:t>
            </a:r>
          </a:p>
          <a:p>
            <a:pPr algn="just" eaLnBrk="1">
              <a:spcBef>
                <a:spcPts val="13"/>
              </a:spcBef>
            </a:pPr>
            <a:r>
              <a:rPr lang="it-IT" sz="1800" kern="150" dirty="0">
                <a:ea typeface="SimSun" panose="02010600030101010101" pitchFamily="2" charset="-122"/>
                <a:cs typeface="Mangal" panose="02040503050203030202" pitchFamily="18" charset="0"/>
              </a:rPr>
              <a:t>La Misura </a:t>
            </a:r>
            <a:r>
              <a:rPr lang="it-IT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1.7.2 </a:t>
            </a:r>
            <a:r>
              <a:rPr lang="it-IT" sz="1800" kern="150" dirty="0">
                <a:ea typeface="SimSun" panose="02010600030101010101" pitchFamily="2" charset="-122"/>
                <a:cs typeface="Mangal" panose="02040503050203030202" pitchFamily="18" charset="0"/>
              </a:rPr>
              <a:t>PNRR trova attuazione in tutte le 9 Regioni partner.</a:t>
            </a: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r>
              <a:rPr lang="it-IT" sz="1800" kern="150" dirty="0">
                <a:ea typeface="SimSun" panose="02010600030101010101" pitchFamily="2" charset="-122"/>
                <a:cs typeface="Mangal" panose="02040503050203030202" pitchFamily="18" charset="0"/>
              </a:rPr>
              <a:t>Il coordinamento tra le 2 misure avverrà nel rispetto dei seguenti principi:</a:t>
            </a: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 algn="just" eaLnBrk="1">
              <a:spcBef>
                <a:spcPts val="13"/>
              </a:spcBef>
              <a:buFont typeface="Wingdings" panose="05000000000000000000" pitchFamily="2" charset="2"/>
              <a:buChar char="Ø"/>
            </a:pPr>
            <a:r>
              <a:rPr lang="it-IT" sz="1800" kern="150" dirty="0">
                <a:ea typeface="SimSun" panose="02010600030101010101" pitchFamily="2" charset="-122"/>
                <a:cs typeface="Mangal" panose="02040503050203030202" pitchFamily="18" charset="0"/>
              </a:rPr>
              <a:t>separatezza dei fondi (antitrust e PNRR)</a:t>
            </a:r>
          </a:p>
          <a:p>
            <a:pPr marL="285750" indent="-285750" algn="just" eaLnBrk="1">
              <a:spcBef>
                <a:spcPts val="13"/>
              </a:spcBef>
              <a:buFont typeface="Wingdings" panose="05000000000000000000" pitchFamily="2" charset="2"/>
              <a:buChar char="Ø"/>
            </a:pPr>
            <a:r>
              <a:rPr lang="it-IT" sz="1800" kern="150" dirty="0">
                <a:ea typeface="SimSun" panose="02010600030101010101" pitchFamily="2" charset="-122"/>
                <a:cs typeface="Mangal" panose="02040503050203030202" pitchFamily="18" charset="0"/>
              </a:rPr>
              <a:t>divieto del doppio finanziamento</a:t>
            </a: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altLang="it-IT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>
            <a:extLst>
              <a:ext uri="{FF2B5EF4-FFF2-40B4-BE49-F238E27FC236}">
                <a16:creationId xmlns:a16="http://schemas.microsoft.com/office/drawing/2014/main" id="{07521196-D9D8-1D89-24ED-98942CA0F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1595" y="23696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>
            <a:extLst>
              <a:ext uri="{FF2B5EF4-FFF2-40B4-BE49-F238E27FC236}">
                <a16:creationId xmlns:a16="http://schemas.microsoft.com/office/drawing/2014/main" id="{B0F74ABD-51C2-074D-1A99-8A03B05C9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43D2518A-E28C-30F1-4F44-880257803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179091"/>
            <a:ext cx="864076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13"/>
              </a:spcBef>
            </a:pPr>
            <a:r>
              <a:rPr lang="it-IT" sz="2400" b="1" dirty="0">
                <a:solidFill>
                  <a:srgbClr val="FF0000"/>
                </a:solidFill>
              </a:rPr>
              <a:t>Misurazione dei risultati</a:t>
            </a:r>
          </a:p>
          <a:p>
            <a:pPr algn="ctr" eaLnBrk="1">
              <a:spcBef>
                <a:spcPts val="13"/>
              </a:spcBef>
            </a:pPr>
            <a:endParaRPr lang="it-IT" sz="2000" b="1" dirty="0">
              <a:solidFill>
                <a:srgbClr val="FF0000"/>
              </a:solidFill>
            </a:endParaRP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Distribuzione Punti di facilitazione sul territorio e ore di apertura</a:t>
            </a: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Formazione di Facilitatori digitali (Docenti e Tutor)</a:t>
            </a: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ea typeface="Times New Roman" panose="02020603050405020304" pitchFamily="18" charset="0"/>
              </a:rPr>
              <a:t>Realizzazione di moduli formativi </a:t>
            </a: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endParaRPr lang="it-IT" sz="1800" dirty="0">
              <a:ea typeface="Times New Roman" panose="02020603050405020304" pitchFamily="18" charset="0"/>
            </a:endParaRP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ea typeface="Times New Roman" panose="02020603050405020304" pitchFamily="18" charset="0"/>
              </a:rPr>
              <a:t>Realizzazione di eventi di formazione </a:t>
            </a: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endParaRPr lang="it-IT" sz="1800" dirty="0">
              <a:ea typeface="Times New Roman" panose="02020603050405020304" pitchFamily="18" charset="0"/>
            </a:endParaRPr>
          </a:p>
          <a:p>
            <a:pPr marL="285750" indent="-285750" eaLnBrk="1">
              <a:spcBef>
                <a:spcPts val="13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ea typeface="Times New Roman" panose="02020603050405020304" pitchFamily="18" charset="0"/>
              </a:rPr>
              <a:t>Cittadini formati / assistiti: il target proposto per la Liguria è 3.049, su un target complessivo del progetto integrato di 40.000.</a:t>
            </a:r>
          </a:p>
          <a:p>
            <a:pPr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r>
              <a:rPr lang="it-IT" sz="1800" b="1" dirty="0">
                <a:ea typeface="Times New Roman" panose="02020603050405020304" pitchFamily="18" charset="0"/>
              </a:rPr>
              <a:t>DGR 617 del 29.06.2023: </a:t>
            </a:r>
            <a:r>
              <a:rPr lang="it-IT" sz="1800" dirty="0">
                <a:ea typeface="Times New Roman" panose="02020603050405020304" pitchFamily="18" charset="0"/>
              </a:rPr>
              <a:t>approvazione convenzione con i Soggetti Attuatori del progetto </a:t>
            </a:r>
            <a:r>
              <a:rPr lang="it-IT" sz="1800" dirty="0" err="1">
                <a:ea typeface="Times New Roman" panose="02020603050405020304" pitchFamily="18" charset="0"/>
              </a:rPr>
              <a:t>Digitalmentis</a:t>
            </a:r>
            <a:r>
              <a:rPr lang="it-IT" sz="1800" dirty="0">
                <a:ea typeface="Times New Roman" panose="02020603050405020304" pitchFamily="18" charset="0"/>
              </a:rPr>
              <a:t>.</a:t>
            </a:r>
          </a:p>
          <a:p>
            <a:pPr eaLnBrk="1">
              <a:spcBef>
                <a:spcPts val="13"/>
              </a:spcBef>
            </a:pPr>
            <a:endParaRPr lang="it-IT" sz="1800" dirty="0"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r>
              <a:rPr lang="it-IT" sz="1800" b="1" dirty="0">
                <a:ea typeface="Times New Roman" panose="02020603050405020304" pitchFamily="18" charset="0"/>
              </a:rPr>
              <a:t>Durata</a:t>
            </a:r>
            <a:r>
              <a:rPr lang="it-IT" sz="1800" dirty="0">
                <a:ea typeface="Times New Roman" panose="02020603050405020304" pitchFamily="18" charset="0"/>
              </a:rPr>
              <a:t> del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progetto: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fino al 30 settembre 2024</a:t>
            </a:r>
            <a:r>
              <a:rPr lang="it-IT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it-IT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endParaRPr lang="it-IT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endParaRPr lang="it-IT" altLang="it-IT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>
            <a:extLst>
              <a:ext uri="{FF2B5EF4-FFF2-40B4-BE49-F238E27FC236}">
                <a16:creationId xmlns:a16="http://schemas.microsoft.com/office/drawing/2014/main" id="{07521196-D9D8-1D89-24ED-98942CA0F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576" y="0"/>
            <a:ext cx="13130658" cy="629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>
            <a:extLst>
              <a:ext uri="{FF2B5EF4-FFF2-40B4-BE49-F238E27FC236}">
                <a16:creationId xmlns:a16="http://schemas.microsoft.com/office/drawing/2014/main" id="{B0F74ABD-51C2-074D-1A99-8A03B05C9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43D2518A-E28C-30F1-4F44-880257803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0448" y="1755155"/>
            <a:ext cx="10152931" cy="391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13"/>
              </a:spcBef>
            </a:pPr>
            <a:endParaRPr lang="it-IT" sz="2400" b="1" dirty="0">
              <a:solidFill>
                <a:srgbClr val="FF0000"/>
              </a:solidFill>
            </a:endParaRPr>
          </a:p>
          <a:p>
            <a:pPr algn="ctr" eaLnBrk="1">
              <a:spcBef>
                <a:spcPts val="13"/>
              </a:spcBef>
            </a:pPr>
            <a:r>
              <a:rPr lang="it-IT" sz="2400" b="1" dirty="0">
                <a:solidFill>
                  <a:srgbClr val="FF0000"/>
                </a:solidFill>
              </a:rPr>
              <a:t>Grazie per l’attenzione</a:t>
            </a:r>
          </a:p>
          <a:p>
            <a:pPr algn="ctr" eaLnBrk="1">
              <a:spcBef>
                <a:spcPts val="13"/>
              </a:spcBef>
            </a:pPr>
            <a:endParaRPr lang="it-IT" sz="2400" b="1" dirty="0">
              <a:solidFill>
                <a:srgbClr val="FF0000"/>
              </a:solidFill>
            </a:endParaRPr>
          </a:p>
          <a:p>
            <a:pPr algn="ctr" eaLnBrk="1">
              <a:spcBef>
                <a:spcPts val="13"/>
              </a:spcBef>
            </a:pPr>
            <a:endParaRPr lang="it-IT" sz="2400" b="1" dirty="0">
              <a:solidFill>
                <a:srgbClr val="FF0000"/>
              </a:solidFill>
            </a:endParaRPr>
          </a:p>
          <a:p>
            <a:pPr algn="ctr" eaLnBrk="1">
              <a:spcBef>
                <a:spcPts val="13"/>
              </a:spcBef>
            </a:pPr>
            <a:endParaRPr lang="it-IT" sz="2400" b="1" dirty="0">
              <a:solidFill>
                <a:srgbClr val="FF0000"/>
              </a:solidFill>
            </a:endParaRPr>
          </a:p>
          <a:p>
            <a:pPr algn="r" eaLnBrk="1">
              <a:spcBef>
                <a:spcPts val="13"/>
              </a:spcBef>
            </a:pPr>
            <a:endParaRPr lang="it-IT" sz="1400" b="1" dirty="0">
              <a:solidFill>
                <a:schemeClr val="tx1"/>
              </a:solidFill>
            </a:endParaRPr>
          </a:p>
          <a:p>
            <a:pPr algn="ctr" eaLnBrk="1">
              <a:spcBef>
                <a:spcPts val="13"/>
              </a:spcBef>
            </a:pPr>
            <a:endParaRPr lang="it-IT" sz="2000" b="1" dirty="0">
              <a:solidFill>
                <a:srgbClr val="FF0000"/>
              </a:solidFill>
            </a:endParaRPr>
          </a:p>
          <a:p>
            <a:pPr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endParaRPr lang="it-IT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>
              <a:spcBef>
                <a:spcPts val="13"/>
              </a:spcBef>
            </a:pPr>
            <a:endParaRPr lang="it-IT" altLang="it-IT" sz="1800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BCF12367-04C2-DC76-099F-85F20FC63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12258"/>
              </p:ext>
            </p:extLst>
          </p:nvPr>
        </p:nvGraphicFramePr>
        <p:xfrm>
          <a:off x="0" y="2302"/>
          <a:ext cx="10084990" cy="5497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687">
                  <a:extLst>
                    <a:ext uri="{9D8B030D-6E8A-4147-A177-3AD203B41FA5}">
                      <a16:colId xmlns:a16="http://schemas.microsoft.com/office/drawing/2014/main" val="3661986523"/>
                    </a:ext>
                  </a:extLst>
                </a:gridCol>
                <a:gridCol w="2171765">
                  <a:extLst>
                    <a:ext uri="{9D8B030D-6E8A-4147-A177-3AD203B41FA5}">
                      <a16:colId xmlns:a16="http://schemas.microsoft.com/office/drawing/2014/main" val="3308962323"/>
                    </a:ext>
                  </a:extLst>
                </a:gridCol>
                <a:gridCol w="7334538">
                  <a:extLst>
                    <a:ext uri="{9D8B030D-6E8A-4147-A177-3AD203B41FA5}">
                      <a16:colId xmlns:a16="http://schemas.microsoft.com/office/drawing/2014/main" val="2976083652"/>
                    </a:ext>
                  </a:extLst>
                </a:gridCol>
              </a:tblGrid>
              <a:tr h="15652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 Punti di facilitazione digitale  in Regione Liguria</a:t>
                      </a:r>
                      <a:endParaRPr lang="it-IT" sz="1000" b="1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1326"/>
                  </a:ext>
                </a:extLst>
              </a:tr>
              <a:tr h="17531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 dirty="0">
                          <a:effectLst/>
                        </a:rPr>
                        <a:t>n. </a:t>
                      </a:r>
                      <a:endParaRPr lang="it-IT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sng" strike="noStrike" dirty="0">
                          <a:effectLst/>
                        </a:rPr>
                        <a:t>Associazione</a:t>
                      </a:r>
                      <a:endParaRPr lang="it-IT" sz="1000" b="1" i="1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sng" strike="noStrike" dirty="0">
                          <a:effectLst/>
                        </a:rPr>
                        <a:t>Sportello - Punto di facilitazione  digitale</a:t>
                      </a:r>
                      <a:endParaRPr lang="it-IT" sz="1000" b="1" i="1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564760055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Adiconsum Liguria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Piazza Campetto 10/38 Genova 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901353685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Adiconsum Liguria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 Via Des Geneys 8/1  Imperia 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350137143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Adiconsum Liguria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 Via E. Taviani 52 La Spezia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090816448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Adiconsum Liguria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 Piazza Martiri Della Libertà 28r Savona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863296133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97548469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5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Adoc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Piazza Colombo 4/4 - Genova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97070623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Adoc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Corso Tardy &amp; </a:t>
                      </a:r>
                      <a:r>
                        <a:rPr lang="it-IT" sz="1000" u="none" strike="noStrike" dirty="0" err="1">
                          <a:effectLst/>
                        </a:rPr>
                        <a:t>Benech</a:t>
                      </a:r>
                      <a:r>
                        <a:rPr lang="it-IT" sz="1000" u="none" strike="noStrike" dirty="0">
                          <a:effectLst/>
                        </a:rPr>
                        <a:t> 59r - Savona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3983939013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7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Adoc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Via Persio, 35 - La Spezia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336989320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8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Adoc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Piazza Doria 3 - Imperia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43165230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612606796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9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Assoutenti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Via Malta, 3/1  Genova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4028914756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Assoutenti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Via </a:t>
                      </a:r>
                      <a:r>
                        <a:rPr lang="it-IT" sz="1000" u="none" strike="noStrike" dirty="0" err="1">
                          <a:effectLst/>
                        </a:rPr>
                        <a:t>Marexiano</a:t>
                      </a:r>
                      <a:r>
                        <a:rPr lang="it-IT" sz="1000" u="none" strike="noStrike" dirty="0">
                          <a:effectLst/>
                        </a:rPr>
                        <a:t>, 29- Borghetto S. Spirito (Savona)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797824470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11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Assoutenti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Via Persio, 49 La Spezia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492824404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Assoutenti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Via De Magny, 7   Imperia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93135567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3657645158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13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Codacons 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Via XXV Aprile 14/6 Genova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74921256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14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Codacons 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Via Tasso 15r Savona 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20117356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3753179623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15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Federconsumatori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Via Milano 40b/2 Genova 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3031492277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16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Federconsumatori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Via De </a:t>
                      </a:r>
                      <a:r>
                        <a:rPr lang="it-IT" sz="1000" u="none" strike="noStrike" dirty="0" err="1">
                          <a:effectLst/>
                        </a:rPr>
                        <a:t>Sonnaz</a:t>
                      </a:r>
                      <a:r>
                        <a:rPr lang="it-IT" sz="1000" u="none" strike="noStrike" dirty="0">
                          <a:effectLst/>
                        </a:rPr>
                        <a:t> 10 Imperia 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884647364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17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Federconsumatori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Via Boito 9r Savona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3206334442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18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Federconsumatori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Via F.lli Rosselli 45 La Spezia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428867086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438169274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19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La Casa Del Consumatore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Salita San Leonardo 9/2  Genova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140323064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20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La Casa Del Consumatore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Piazza Guzzman 48  La Spezia 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417322540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3187432086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21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Lega Consumatori Liguria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 Via XX Settembre N. 20/94 Genova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1681231448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22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Lega Consumatori Liguria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Via Don Abbo Il Santo 22 Imperia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378872480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23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Lega Consumatori Liguria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Piazza Chiodo 8 La Spezia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106203438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677669859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24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Sportello Del Consumatore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Via Del Colle 66 R Genova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289471371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25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Sportello Del Consumatore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Via Generale Cagna 4 Finale Ligure (SV)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799658031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26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Sportello Del Consumatore</a:t>
                      </a:r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 Via Lunigiana 229 A La Spezia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78" marR="3778" marT="3778" marB="0" anchor="ctr"/>
                </a:tc>
                <a:extLst>
                  <a:ext uri="{0D108BD9-81ED-4DB2-BD59-A6C34878D82A}">
                    <a16:rowId xmlns:a16="http://schemas.microsoft.com/office/drawing/2014/main" val="2922552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079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06E90E95-0060-B0F5-378B-4FAAC03B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448" y="-433388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DB11AFB3-54C9-07A2-53FC-3BD8C285E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3C2592E9-04F5-D0C5-3933-42567796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96" y="675035"/>
            <a:ext cx="9289032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it-IT" sz="1600" b="1" dirty="0">
                <a:solidFill>
                  <a:srgbClr val="FF0000"/>
                </a:solidFill>
              </a:rPr>
              <a:t>AVVISO MIMIT DEL 29.11.2022 </a:t>
            </a:r>
            <a:br>
              <a:rPr lang="it-IT" altLang="it-IT" sz="1600" dirty="0"/>
            </a:br>
            <a:r>
              <a:rPr lang="it-IT" altLang="it-IT" sz="1600" dirty="0">
                <a:solidFill>
                  <a:srgbClr val="FF0000"/>
                </a:solidFill>
              </a:rPr>
              <a:t>RELATIVO A UN PROGETTO PILOTA SPERIMENTALE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it-IT" sz="1600" dirty="0">
                <a:solidFill>
                  <a:srgbClr val="FF0000"/>
                </a:solidFill>
              </a:rPr>
              <a:t>PER L’EDUCAZIONE DIGITALE  DEGLI ADULTI.</a:t>
            </a:r>
          </a:p>
          <a:p>
            <a:pPr indent="-457200"/>
            <a:r>
              <a:rPr lang="it-IT" sz="1800" dirty="0"/>
              <a:t>   Risorse stanziate dal MIMIT: </a:t>
            </a:r>
            <a:r>
              <a:rPr lang="it-IT" sz="1800" b="1" dirty="0"/>
              <a:t>3,9 MLN.</a:t>
            </a:r>
          </a:p>
          <a:p>
            <a:pPr indent="-457200"/>
            <a:r>
              <a:rPr lang="it-IT" sz="1800" dirty="0"/>
              <a:t>   Le risorse a disposizione di Regione Liguria ammontano ad euro </a:t>
            </a:r>
            <a:r>
              <a:rPr lang="it-IT" sz="1800" b="1" dirty="0"/>
              <a:t>297.287,10. </a:t>
            </a:r>
          </a:p>
          <a:p>
            <a:pPr indent="-457200"/>
            <a:endParaRPr lang="it-IT" sz="1800" b="1" dirty="0"/>
          </a:p>
          <a:p>
            <a:pPr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b="1" dirty="0"/>
              <a:t>   </a:t>
            </a:r>
            <a:r>
              <a:rPr lang="it-IT" sz="1800" dirty="0"/>
              <a:t>Regione Liguria, con DGR 1179 del 1.12.2022, ha approvato i documenti progettuali per</a:t>
            </a:r>
          </a:p>
          <a:p>
            <a:pPr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dirty="0"/>
              <a:t>   la </a:t>
            </a:r>
            <a:r>
              <a:rPr lang="it-IT" sz="1800" dirty="0">
                <a:solidFill>
                  <a:schemeClr val="tx1"/>
                </a:solidFill>
              </a:rPr>
              <a:t>sua candidatura al progetto sperimentale, che vede la partecipazione di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chemeClr val="tx1"/>
                </a:solidFill>
              </a:rPr>
              <a:t>   </a:t>
            </a:r>
            <a:r>
              <a:rPr lang="it-IT" sz="1800" b="1" dirty="0">
                <a:solidFill>
                  <a:schemeClr val="tx1"/>
                </a:solidFill>
              </a:rPr>
              <a:t>9 Regioni</a:t>
            </a:r>
            <a:r>
              <a:rPr lang="it-IT" sz="1800" dirty="0">
                <a:solidFill>
                  <a:schemeClr val="tx1"/>
                </a:solidFill>
              </a:rPr>
              <a:t>, equamente distribuite sul territorio nazionale:</a:t>
            </a:r>
          </a:p>
          <a:p>
            <a:pPr lvl="0" indent="-45720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800" dirty="0">
                <a:solidFill>
                  <a:schemeClr val="tx1"/>
                </a:solidFill>
              </a:rPr>
              <a:t>  3 del </a:t>
            </a:r>
            <a:r>
              <a:rPr lang="it-IT" sz="1800" b="1" dirty="0">
                <a:solidFill>
                  <a:schemeClr val="tx1"/>
                </a:solidFill>
              </a:rPr>
              <a:t>Nord</a:t>
            </a:r>
            <a:r>
              <a:rPr lang="it-IT" sz="1800" dirty="0">
                <a:solidFill>
                  <a:schemeClr val="tx1"/>
                </a:solidFill>
              </a:rPr>
              <a:t>: Veneto, Liguria, Friuli.</a:t>
            </a:r>
          </a:p>
          <a:p>
            <a:pPr lvl="0" indent="-45720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800" dirty="0">
                <a:solidFill>
                  <a:schemeClr val="tx1"/>
                </a:solidFill>
              </a:rPr>
              <a:t>  3 del </a:t>
            </a:r>
            <a:r>
              <a:rPr lang="it-IT" sz="1800" b="1" dirty="0">
                <a:solidFill>
                  <a:schemeClr val="tx1"/>
                </a:solidFill>
              </a:rPr>
              <a:t>Centro</a:t>
            </a:r>
            <a:r>
              <a:rPr lang="it-IT" sz="1800" dirty="0">
                <a:solidFill>
                  <a:schemeClr val="tx1"/>
                </a:solidFill>
              </a:rPr>
              <a:t>: Marche, Toscana, Lazio.</a:t>
            </a:r>
          </a:p>
          <a:p>
            <a:pPr lvl="0" indent="-45720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800" dirty="0">
                <a:solidFill>
                  <a:schemeClr val="tx1"/>
                </a:solidFill>
              </a:rPr>
              <a:t>  3 del </a:t>
            </a:r>
            <a:r>
              <a:rPr lang="it-IT" sz="1800" b="1" dirty="0">
                <a:solidFill>
                  <a:schemeClr val="tx1"/>
                </a:solidFill>
              </a:rPr>
              <a:t>Sud</a:t>
            </a:r>
            <a:r>
              <a:rPr lang="it-IT" sz="1800" dirty="0">
                <a:solidFill>
                  <a:schemeClr val="tx1"/>
                </a:solidFill>
              </a:rPr>
              <a:t>: Abruzzo, Puglia, Basilicata. </a:t>
            </a:r>
          </a:p>
          <a:p>
            <a:pPr lvl="0" indent="-45720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1800" dirty="0">
              <a:solidFill>
                <a:schemeClr val="tx1"/>
              </a:solidFill>
            </a:endParaRPr>
          </a:p>
          <a:p>
            <a:pPr lvl="0" indent="-45720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800" dirty="0">
                <a:solidFill>
                  <a:schemeClr val="tx1"/>
                </a:solidFill>
              </a:rPr>
              <a:t>  Per le funzioni di coordinamento è stata individuata la Regione Toscana.</a:t>
            </a:r>
            <a:endParaRPr lang="it-IT" altLang="it-IT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06E90E95-0060-B0F5-378B-4FAAC03B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050" y="-165100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DB11AFB3-54C9-07A2-53FC-3BD8C285E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3C2592E9-04F5-D0C5-3933-42567796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2160588"/>
            <a:ext cx="8640763" cy="312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FontTx/>
              <a:buNone/>
            </a:pPr>
            <a:r>
              <a:rPr lang="it-IT" altLang="it-IT" sz="2200" b="1" dirty="0">
                <a:solidFill>
                  <a:srgbClr val="FF0000"/>
                </a:solidFill>
              </a:rPr>
              <a:t>Il progetto </a:t>
            </a:r>
            <a:r>
              <a:rPr lang="it-IT" altLang="it-IT" sz="2200" b="1" dirty="0" err="1">
                <a:solidFill>
                  <a:srgbClr val="FF0000"/>
                </a:solidFill>
              </a:rPr>
              <a:t>Digitalmentis</a:t>
            </a:r>
            <a:r>
              <a:rPr lang="it-IT" altLang="it-IT" sz="2200" b="1" dirty="0">
                <a:solidFill>
                  <a:srgbClr val="FF0000"/>
                </a:solidFill>
              </a:rPr>
              <a:t> </a:t>
            </a:r>
            <a:r>
              <a:rPr lang="it-IT" altLang="it-IT" sz="2200" dirty="0">
                <a:solidFill>
                  <a:schemeClr val="tx1"/>
                </a:solidFill>
              </a:rPr>
              <a:t>si compone di due parti:</a:t>
            </a: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None/>
            </a:pPr>
            <a:endParaRPr lang="it-IT" altLang="it-IT" sz="1800" dirty="0">
              <a:latin typeface="+mn-lt"/>
            </a:endParaRPr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Char char="-"/>
            </a:pPr>
            <a:r>
              <a:rPr lang="it-IT" altLang="it-IT" sz="1800" dirty="0">
                <a:latin typeface="+mn-lt"/>
              </a:rPr>
              <a:t>il Progetto integrato, a cui partecipano tutte le 9 Regioni, con obiettivi comuni</a:t>
            </a: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</a:pPr>
            <a:endParaRPr lang="it-IT" altLang="it-IT" sz="1800" dirty="0">
              <a:latin typeface="+mn-lt"/>
            </a:endParaRPr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Char char="-"/>
            </a:pPr>
            <a:r>
              <a:rPr lang="it-IT" altLang="it-IT" sz="1800" dirty="0">
                <a:latin typeface="+mn-lt"/>
              </a:rPr>
              <a:t>il Progetto della singola Regione partner.</a:t>
            </a:r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Char char="-"/>
            </a:pPr>
            <a:endParaRPr lang="it-IT" altLang="it-IT" sz="1800" dirty="0">
              <a:latin typeface="+mn-lt"/>
            </a:endParaRP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</a:pPr>
            <a:r>
              <a:rPr lang="it-IT" altLang="it-IT" sz="1800" dirty="0">
                <a:latin typeface="+mn-lt"/>
              </a:rPr>
              <a:t>I progetti sono stati approvati dal MIMIT a fine dicembre 2022.</a:t>
            </a: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</a:pPr>
            <a:endParaRPr lang="it-IT" altLang="it-IT" sz="1800" dirty="0">
              <a:latin typeface="+mn-lt"/>
            </a:endParaRP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</a:pPr>
            <a:r>
              <a:rPr lang="it-IT" altLang="it-IT" sz="1800" dirty="0">
                <a:latin typeface="+mn-lt"/>
              </a:rPr>
              <a:t>A fine gennaio 2023 sono state avviate le attività progettuali, tramite riunioni di coordinamento tra le Regioni, nonché tra le Regioni e il MIMIT. Avviata anche una forma di coordinamento con il </a:t>
            </a:r>
            <a:r>
              <a:rPr lang="it-IT" sz="1800" kern="15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Dipartimento per la trasformazione digitale (DTD) della Presidenza del Consiglio dei Ministri.</a:t>
            </a:r>
            <a:endParaRPr lang="it-IT" sz="1800" kern="150" dirty="0">
              <a:effectLst/>
              <a:latin typeface="+mn-lt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Char char="-"/>
            </a:pPr>
            <a:endParaRPr lang="it-IT" altLang="it-IT" sz="2000" dirty="0"/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Char char="-"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42114906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06E90E95-0060-B0F5-378B-4FAAC03B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050" y="-165100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DB11AFB3-54C9-07A2-53FC-3BD8C285E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3C2592E9-04F5-D0C5-3933-42567796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908176"/>
            <a:ext cx="8640763" cy="313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None/>
            </a:pPr>
            <a:endParaRPr lang="it-IT" altLang="it-IT" sz="2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E9BC3C-CDCB-5F26-F37E-807B9E0BB15E}"/>
              </a:ext>
            </a:extLst>
          </p:cNvPr>
          <p:cNvSpPr txBox="1"/>
          <p:nvPr/>
        </p:nvSpPr>
        <p:spPr>
          <a:xfrm>
            <a:off x="575816" y="1009652"/>
            <a:ext cx="806489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altLang="it-IT" sz="1800" b="1" dirty="0">
                <a:solidFill>
                  <a:srgbClr val="FF0000"/>
                </a:solidFill>
              </a:rPr>
              <a:t>OBIETTIVI  DEL  PROGETTO  SPERIMENTALE</a:t>
            </a:r>
          </a:p>
          <a:p>
            <a:endParaRPr lang="it-IT" altLang="it-IT" sz="1800" b="1" dirty="0">
              <a:solidFill>
                <a:srgbClr val="FF0000"/>
              </a:solidFill>
            </a:endParaRPr>
          </a:p>
          <a:p>
            <a:pPr marL="285750" indent="-285750" algn="just">
              <a:buSzPts val="1000"/>
              <a:buFont typeface="Wingdings" panose="05000000000000000000" pitchFamily="2" charset="2"/>
              <a:buChar char="Ø"/>
            </a:pPr>
            <a:r>
              <a:rPr lang="it-IT" altLang="it-IT" sz="1800" dirty="0">
                <a:cs typeface="Times New Roman" panose="02020603050405020304" pitchFamily="18" charset="0"/>
              </a:rPr>
              <a:t>sensibilizzare la popolazione ligure sui vantaggi dell’utilizzo degli strumenti digitali e sull’importanza di un uso consapevole della rete, accrescendo in particolare l’uso consapevole dei servizi on line che vedono il cittadino come consumatore e utente</a:t>
            </a:r>
          </a:p>
          <a:p>
            <a:pPr marL="285750" indent="-285750" algn="just">
              <a:buSzPts val="1000"/>
              <a:buFont typeface="Wingdings" panose="05000000000000000000" pitchFamily="2" charset="2"/>
              <a:buChar char="Ø"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SzPts val="1000"/>
              <a:buFont typeface="Wingdings" panose="05000000000000000000" pitchFamily="2" charset="2"/>
              <a:buChar char="Ø"/>
            </a:pPr>
            <a:r>
              <a:rPr lang="it-IT" altLang="it-IT" sz="1800" dirty="0">
                <a:cs typeface="Times New Roman" panose="02020603050405020304" pitchFamily="18" charset="0"/>
              </a:rPr>
              <a:t>rafforzare le competenze digitali dei consumatori e utenti liguri, specie persone fragili e anziane, tramite eventi specifici di formazione e/o percorsi di accompagnamento personalizzato, al fine di facilitare l’esercizio dei propri diritti e facoltà digitali nei rapporti con la P.A. e con soggetti privati</a:t>
            </a:r>
          </a:p>
          <a:p>
            <a:pPr marL="285750" indent="-285750" algn="just">
              <a:buSzPts val="1000"/>
              <a:buFont typeface="Wingdings" panose="05000000000000000000" pitchFamily="2" charset="2"/>
              <a:buChar char="Ø"/>
            </a:pPr>
            <a:endParaRPr lang="it-IT" altLang="it-IT" sz="1800" dirty="0">
              <a:cs typeface="Times New Roman" panose="02020603050405020304" pitchFamily="18" charset="0"/>
            </a:endParaRPr>
          </a:p>
          <a:p>
            <a:pPr marL="285750" indent="-285750" algn="just">
              <a:buSzPts val="1000"/>
              <a:buFont typeface="Wingdings" panose="05000000000000000000" pitchFamily="2" charset="2"/>
              <a:buChar char="Ø"/>
            </a:pPr>
            <a:r>
              <a:rPr lang="it-IT" altLang="it-IT" sz="1800" dirty="0">
                <a:cs typeface="Times New Roman" panose="02020603050405020304" pitchFamily="18" charset="0"/>
              </a:rPr>
              <a:t>formare appositi </a:t>
            </a:r>
            <a:r>
              <a:rPr lang="it-IT" altLang="it-IT" sz="1800" i="1" dirty="0">
                <a:cs typeface="Times New Roman" panose="02020603050405020304" pitchFamily="18" charset="0"/>
              </a:rPr>
              <a:t>Facilitatori</a:t>
            </a:r>
            <a:r>
              <a:rPr lang="it-IT" altLang="it-IT" sz="1800" dirty="0">
                <a:cs typeface="Times New Roman" panose="02020603050405020304" pitchFamily="18" charset="0"/>
              </a:rPr>
              <a:t> </a:t>
            </a:r>
            <a:r>
              <a:rPr lang="it-IT" altLang="it-IT" sz="1800" i="1" dirty="0">
                <a:cs typeface="Times New Roman" panose="02020603050405020304" pitchFamily="18" charset="0"/>
              </a:rPr>
              <a:t>digitali</a:t>
            </a:r>
            <a:r>
              <a:rPr lang="it-IT" altLang="it-IT" sz="1800" dirty="0">
                <a:cs typeface="Times New Roman" panose="02020603050405020304" pitchFamily="18" charset="0"/>
              </a:rPr>
              <a:t>, per la somministrazione di corsi di formazione e per l’assistenza presso i Punti di facilitazione digitale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16302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06E90E95-0060-B0F5-378B-4FAAC03B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050" y="-165100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DB11AFB3-54C9-07A2-53FC-3BD8C285E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3C2592E9-04F5-D0C5-3933-42567796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3" y="1655763"/>
            <a:ext cx="8496943" cy="362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85750" indent="-285750" algn="just">
              <a:buSzPts val="1000"/>
              <a:buFont typeface="Wingdings" panose="05000000000000000000" pitchFamily="2" charset="2"/>
              <a:buChar char="Ø"/>
              <a:defRPr/>
            </a:pPr>
            <a:r>
              <a:rPr lang="it-IT" altLang="it-IT" sz="1800" dirty="0">
                <a:latin typeface="+mn-lt"/>
                <a:cs typeface="Times New Roman" panose="02020603050405020304" pitchFamily="18" charset="0"/>
              </a:rPr>
              <a:t>fornire assistenza, tramite i </a:t>
            </a:r>
            <a:r>
              <a:rPr lang="it-IT" altLang="it-IT" sz="1800" i="1" dirty="0">
                <a:latin typeface="+mn-lt"/>
                <a:cs typeface="Times New Roman" panose="02020603050405020304" pitchFamily="18" charset="0"/>
              </a:rPr>
              <a:t>Facilitatori digitali, </a:t>
            </a:r>
            <a:r>
              <a:rPr lang="it-IT" altLang="it-IT" sz="1800" dirty="0">
                <a:latin typeface="+mn-lt"/>
                <a:cs typeface="Times New Roman" panose="02020603050405020304" pitchFamily="18" charset="0"/>
              </a:rPr>
              <a:t>a consumatori e utenti, specie persone fragili e over 65, in termini di empowerment delle competenze, al fine di facilitare l’esercizio dei propri diritti e facoltà digitali nei rapporti con la P.A. e con soggetti privati</a:t>
            </a:r>
          </a:p>
          <a:p>
            <a:pPr marL="285750" indent="-285750" algn="just">
              <a:buSzPts val="1000"/>
              <a:buFont typeface="Wingdings" panose="05000000000000000000" pitchFamily="2" charset="2"/>
              <a:buChar char="Ø"/>
              <a:defRPr/>
            </a:pPr>
            <a:r>
              <a:rPr lang="it-IT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costruire un sistema di Centri di riferimento per la cittadinanza, facilmente riconoscibili (</a:t>
            </a:r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Punti di facilitazione digitale</a:t>
            </a:r>
            <a:r>
              <a:rPr lang="it-IT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con apposito logo), dove i </a:t>
            </a:r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Facilitatori digitali </a:t>
            </a:r>
            <a:r>
              <a:rPr lang="it-IT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accompagnano le persone anziane e fragili nella fruizione dei servizi digitali, offrendo assistenza, anche in termini di empowerment delle competenze</a:t>
            </a:r>
          </a:p>
          <a:p>
            <a:pPr marL="285750" indent="-285750" algn="just">
              <a:buSzPts val="1000"/>
              <a:buFont typeface="Wingdings" panose="05000000000000000000" pitchFamily="2" charset="2"/>
              <a:buChar char="Ø"/>
              <a:defRPr/>
            </a:pPr>
            <a:r>
              <a:rPr lang="it-IT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contribuire ad abbattere il divario digitale nell’accesso ai servizi pubblici digitali da parte della popolazione fragile e over 65, con lo spirito dell'offerta di servizi di prossimità, ovvero offrendo supporto e aiuto nell’uso dei servizi online e delle tecnologie innovative, al fine di contribuire allo sviluppo del Paese</a:t>
            </a:r>
            <a:endParaRPr lang="it-IT" altLang="it-IT" sz="1800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E9BC3C-CDCB-5F26-F37E-807B9E0BB15E}"/>
              </a:ext>
            </a:extLst>
          </p:cNvPr>
          <p:cNvSpPr txBox="1"/>
          <p:nvPr/>
        </p:nvSpPr>
        <p:spPr>
          <a:xfrm>
            <a:off x="575816" y="1009652"/>
            <a:ext cx="80648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altLang="it-IT" sz="1800" b="1" dirty="0">
                <a:solidFill>
                  <a:srgbClr val="FF0000"/>
                </a:solidFill>
              </a:rPr>
              <a:t>OBIETTIVI  DEL  PROGETTO  SPERIMENTALE</a:t>
            </a:r>
          </a:p>
          <a:p>
            <a:endParaRPr lang="it-IT" altLang="it-IT" sz="1800" b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46276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06E90E95-0060-B0F5-378B-4FAAC03B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050" y="-165100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DB11AFB3-54C9-07A2-53FC-3BD8C285E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3C2592E9-04F5-D0C5-3933-42567796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655763"/>
            <a:ext cx="8640763" cy="338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Le attività</a:t>
            </a: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None/>
            </a:pPr>
            <a:endParaRPr lang="it-IT" altLang="it-IT" sz="2000" dirty="0"/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dirty="0"/>
              <a:t>Produzione di materiale didattico</a:t>
            </a:r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 typeface="Wingdings" panose="05000000000000000000" pitchFamily="2" charset="2"/>
              <a:buChar char="Ø"/>
            </a:pPr>
            <a:endParaRPr lang="it-IT" altLang="it-IT" sz="2000" dirty="0"/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dirty="0"/>
              <a:t>Formazione dei Facilitatori digitali</a:t>
            </a: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</a:pPr>
            <a:endParaRPr lang="it-IT" altLang="it-IT" sz="2000" dirty="0"/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i="1" dirty="0"/>
              <a:t>Alfabetizzazione</a:t>
            </a:r>
            <a:r>
              <a:rPr lang="it-IT" altLang="it-IT" sz="2000" dirty="0"/>
              <a:t> </a:t>
            </a:r>
            <a:r>
              <a:rPr lang="it-IT" altLang="it-IT" sz="2000" i="1" dirty="0"/>
              <a:t>dei cittadini</a:t>
            </a:r>
            <a:r>
              <a:rPr lang="it-IT" altLang="it-IT" sz="2000" dirty="0"/>
              <a:t>: formazione dei cittadini over 65 e fragili all’uso delle tecnologie digitali, con particolare riferimento alle applicazioni che li vedono coinvolti in qualità di consumatori e utenti.</a:t>
            </a: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</a:pPr>
            <a:endParaRPr lang="it-IT" altLang="it-IT" sz="2000" dirty="0"/>
          </a:p>
          <a:p>
            <a:pPr marL="342900" indent="-342900"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000" i="1" dirty="0"/>
              <a:t>Assistenza</a:t>
            </a:r>
            <a:r>
              <a:rPr lang="it-IT" altLang="it-IT" sz="2000" dirty="0"/>
              <a:t> </a:t>
            </a:r>
            <a:r>
              <a:rPr lang="it-IT" altLang="it-IT" sz="2000" i="1" dirty="0"/>
              <a:t>dei cittadini </a:t>
            </a:r>
            <a:r>
              <a:rPr lang="it-IT" altLang="it-IT" sz="2000" dirty="0"/>
              <a:t>nell’accesso ai servizi digitali, in particolare persone over 65 e fragili.</a:t>
            </a:r>
          </a:p>
          <a:p>
            <a:pPr algn="just" eaLnBrk="1">
              <a:lnSpc>
                <a:spcPct val="100000"/>
              </a:lnSpc>
              <a:spcBef>
                <a:spcPts val="13"/>
              </a:spcBef>
              <a:spcAft>
                <a:spcPts val="38"/>
              </a:spcAft>
              <a:buClrTx/>
              <a:buSzTx/>
              <a:buFontTx/>
              <a:buNone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42734662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C2DEDD57-CDDF-084A-B4BE-E4B91669A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050" y="-165100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>
            <a:extLst>
              <a:ext uri="{FF2B5EF4-FFF2-40B4-BE49-F238E27FC236}">
                <a16:creationId xmlns:a16="http://schemas.microsoft.com/office/drawing/2014/main" id="{3CFEEEA8-A7AA-EE20-0AED-D84F89E42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>
            <a:extLst>
              <a:ext uri="{FF2B5EF4-FFF2-40B4-BE49-F238E27FC236}">
                <a16:creationId xmlns:a16="http://schemas.microsoft.com/office/drawing/2014/main" id="{1024D68D-B4DC-C475-26FD-AF86CF2A7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08" y="963066"/>
            <a:ext cx="8640763" cy="44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 algn="ctr"/>
            <a:r>
              <a:rPr lang="it-IT" sz="2400" b="1" dirty="0">
                <a:solidFill>
                  <a:srgbClr val="FF0000"/>
                </a:solidFill>
              </a:rPr>
              <a:t>Il materiale didattico </a:t>
            </a:r>
          </a:p>
          <a:p>
            <a:pPr lvl="0"/>
            <a:r>
              <a:rPr lang="it-IT" sz="1800" dirty="0"/>
              <a:t>E’ realizzato da un apposito Gruppo di Lavoro interregionale, composto sia dalle Regioni, sia dalle Associazioni dei Consumatori.</a:t>
            </a:r>
          </a:p>
          <a:p>
            <a:r>
              <a:rPr lang="it-IT" altLang="it-IT" sz="1800" dirty="0"/>
              <a:t>Il materiale è utilizzabile sia per la formazione degli operatori (Tutor), sia per la formazione dei cittadini, e può essere utilizzato come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materiale di supporto per corsi in presenza, </a:t>
            </a:r>
            <a:r>
              <a:rPr lang="it-IT" sz="1800" dirty="0">
                <a:ea typeface="Times New Roman" panose="02020603050405020304" pitchFamily="18" charset="0"/>
              </a:rPr>
              <a:t>per corsi in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VDC, e per </a:t>
            </a:r>
            <a:r>
              <a:rPr lang="it-IT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OpenSymbol"/>
                <a:cs typeface="OpenSymbol"/>
              </a:rPr>
              <a:t>videocorsi su piattaforma e-learning.</a:t>
            </a:r>
            <a:endParaRPr lang="it-IT" altLang="it-IT" sz="1800" dirty="0"/>
          </a:p>
          <a:p>
            <a:pPr algn="just" eaLnBrk="1">
              <a:spcBef>
                <a:spcPts val="25"/>
              </a:spcBef>
              <a:spcAft>
                <a:spcPts val="25"/>
              </a:spcAft>
            </a:pPr>
            <a:endParaRPr lang="it-IT" altLang="it-IT" sz="1800" dirty="0"/>
          </a:p>
          <a:p>
            <a:pPr algn="just" eaLnBrk="1">
              <a:spcBef>
                <a:spcPts val="25"/>
              </a:spcBef>
              <a:spcAft>
                <a:spcPts val="25"/>
              </a:spcAft>
            </a:pPr>
            <a:r>
              <a:rPr lang="it-IT" altLang="it-IT" sz="1800" dirty="0"/>
              <a:t>I prodotti didattici sono: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it-IT" altLang="it-IT" sz="1800" u="sng" dirty="0"/>
              <a:t>video-lezioni</a:t>
            </a:r>
            <a:r>
              <a:rPr lang="it-IT" altLang="it-IT" sz="1800" dirty="0"/>
              <a:t> (durata 10/15 minuti), destinate prevalentemente alla                   formazione dei Tutor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it-IT" altLang="it-IT" sz="1800" u="sng" dirty="0"/>
              <a:t>video-pillole</a:t>
            </a:r>
            <a:r>
              <a:rPr lang="it-IT" altLang="it-IT" sz="1800" dirty="0"/>
              <a:t> (durata 1/3 minuti), destinate prevalentemente ai cittadini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it-IT" altLang="it-IT" sz="1800" u="sng" dirty="0"/>
              <a:t>video-tutorial</a:t>
            </a:r>
            <a:r>
              <a:rPr lang="it-IT" altLang="it-IT" sz="1800" dirty="0"/>
              <a:t> (durata variabile): </a:t>
            </a:r>
            <a:r>
              <a:rPr lang="it-IT" altLang="it-IT" sz="1800" dirty="0" err="1"/>
              <a:t>videoistruzioni</a:t>
            </a:r>
            <a:r>
              <a:rPr lang="it-IT" altLang="it-IT" sz="1800" dirty="0"/>
              <a:t> per guidare passo </a:t>
            </a:r>
            <a:r>
              <a:rPr lang="it-IT" altLang="it-IT" sz="1800" dirty="0" err="1"/>
              <a:t>passo</a:t>
            </a:r>
            <a:r>
              <a:rPr lang="it-IT" altLang="it-IT" sz="1800" dirty="0"/>
              <a:t> il        cittadino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it-IT" altLang="it-IT" sz="1800" dirty="0"/>
              <a:t>eventuali testi di approfondimento.</a:t>
            </a:r>
          </a:p>
          <a:p>
            <a:pPr algn="just" eaLnBrk="1">
              <a:spcBef>
                <a:spcPts val="25"/>
              </a:spcBef>
              <a:spcAft>
                <a:spcPts val="25"/>
              </a:spcAft>
            </a:pPr>
            <a:endParaRPr lang="it-IT" altLang="it-IT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>
            <a:extLst>
              <a:ext uri="{FF2B5EF4-FFF2-40B4-BE49-F238E27FC236}">
                <a16:creationId xmlns:a16="http://schemas.microsoft.com/office/drawing/2014/main" id="{E773C5D1-A101-B1DC-FD3A-77F1F0788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3438" y="-344488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3" name="Picture 3">
            <a:extLst>
              <a:ext uri="{FF2B5EF4-FFF2-40B4-BE49-F238E27FC236}">
                <a16:creationId xmlns:a16="http://schemas.microsoft.com/office/drawing/2014/main" id="{538EB1E5-193F-EFE7-2373-6E573AAAC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Text Box 4">
            <a:extLst>
              <a:ext uri="{FF2B5EF4-FFF2-40B4-BE49-F238E27FC236}">
                <a16:creationId xmlns:a16="http://schemas.microsoft.com/office/drawing/2014/main" id="{68CF36CC-231E-78AF-6B96-91FFD9EF4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" y="531019"/>
            <a:ext cx="8653463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25"/>
              </a:spcBef>
              <a:spcAft>
                <a:spcPts val="25"/>
              </a:spcAft>
            </a:pPr>
            <a:r>
              <a:rPr lang="it-IT" altLang="it-IT" sz="2200" b="1" dirty="0">
                <a:solidFill>
                  <a:srgbClr val="FF0000"/>
                </a:solidFill>
              </a:rPr>
              <a:t>I moduli  formativi  </a:t>
            </a:r>
          </a:p>
          <a:p>
            <a:pPr algn="ctr" eaLnBrk="1">
              <a:spcBef>
                <a:spcPts val="25"/>
              </a:spcBef>
              <a:spcAft>
                <a:spcPts val="25"/>
              </a:spcAft>
            </a:pPr>
            <a:endParaRPr lang="it-IT" altLang="it-IT" sz="2200" b="1" dirty="0">
              <a:solidFill>
                <a:srgbClr val="FF0000"/>
              </a:solidFill>
            </a:endParaRPr>
          </a:p>
          <a:p>
            <a:pPr algn="ctr" eaLnBrk="1">
              <a:spcBef>
                <a:spcPts val="25"/>
              </a:spcBef>
              <a:spcAft>
                <a:spcPts val="25"/>
              </a:spcAft>
            </a:pPr>
            <a:endParaRPr lang="it-IT" altLang="it-IT" sz="2200" b="1" dirty="0">
              <a:solidFill>
                <a:srgbClr val="FF0000"/>
              </a:solidFill>
            </a:endParaRPr>
          </a:p>
          <a:p>
            <a:pPr algn="just" eaLnBrk="1">
              <a:spcBef>
                <a:spcPts val="25"/>
              </a:spcBef>
              <a:spcAft>
                <a:spcPts val="25"/>
              </a:spcAft>
            </a:pPr>
            <a:r>
              <a:rPr lang="it-IT" altLang="it-IT" sz="2000" dirty="0"/>
              <a:t>Le principali tematiche trattate:</a:t>
            </a:r>
          </a:p>
          <a:p>
            <a:pPr algn="just" eaLnBrk="1">
              <a:spcBef>
                <a:spcPts val="25"/>
              </a:spcBef>
              <a:spcAft>
                <a:spcPts val="25"/>
              </a:spcAft>
            </a:pPr>
            <a:endParaRPr lang="it-IT" altLang="it-IT" sz="1000" dirty="0"/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nozioni di cyber-security: le informazioni rilevanti di un sito, come riconoscere un sito sicuro e navigare in sicurezza su internet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la privacy e i cookies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i sistemi di identità digitale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l'accesso ai servizi digitali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in particolare l’accesso web ai servizi pubblici, siano essi nazionali, regionali, locali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 delle public utilities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come proporre reclamo per un disservizio: i siti dei gestori dei servizi pubblici, i siti delle </a:t>
            </a:r>
            <a:r>
              <a:rPr lang="it-IT" altLang="it-IT" sz="2000" dirty="0" err="1"/>
              <a:t>Authorities</a:t>
            </a:r>
            <a:endParaRPr lang="it-IT" altLang="it-IT" sz="2000" dirty="0"/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e-commerce: come acquistare in sicurezza, tecniche di tutela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r>
              <a:rPr lang="it-IT" altLang="it-IT" sz="2000" dirty="0"/>
              <a:t>i pagamenti digitali: come effettuare pagamenti in sicurezza, tecniche di tutela dalle frodi</a:t>
            </a:r>
          </a:p>
          <a:p>
            <a:pPr marL="342900" indent="-342900" algn="just" eaLnBrk="1">
              <a:spcBef>
                <a:spcPts val="25"/>
              </a:spcBef>
              <a:spcAft>
                <a:spcPts val="25"/>
              </a:spcAft>
              <a:buFont typeface="Wingdings" panose="05000000000000000000" pitchFamily="2" charset="2"/>
              <a:buChar char="Ø"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35722419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>
            <a:extLst>
              <a:ext uri="{FF2B5EF4-FFF2-40B4-BE49-F238E27FC236}">
                <a16:creationId xmlns:a16="http://schemas.microsoft.com/office/drawing/2014/main" id="{3CADA5F1-F4A8-0859-0BFA-FBDA52450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3438" y="-344488"/>
            <a:ext cx="12723813" cy="610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1" name="Picture 3">
            <a:extLst>
              <a:ext uri="{FF2B5EF4-FFF2-40B4-BE49-F238E27FC236}">
                <a16:creationId xmlns:a16="http://schemas.microsoft.com/office/drawing/2014/main" id="{58CD5A18-D0C7-8A1A-E33D-E1EF06FE2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6388"/>
            <a:ext cx="1516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B92CB86C-A4A2-D696-F97B-DCFF0BB1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323107"/>
            <a:ext cx="8640763" cy="36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 anchor="ctr"/>
          <a:lstStyle>
            <a:lvl1pPr>
              <a:lnSpc>
                <a:spcPct val="93000"/>
              </a:lnSpc>
              <a:spcBef>
                <a:spcPts val="142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6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13"/>
              </a:spcBef>
            </a:pPr>
            <a:r>
              <a:rPr lang="it-IT" altLang="it-IT" sz="2200" b="1" dirty="0">
                <a:solidFill>
                  <a:srgbClr val="FF0000"/>
                </a:solidFill>
              </a:rPr>
              <a:t>La  figura  del  Facilitatore  digitale</a:t>
            </a:r>
          </a:p>
          <a:p>
            <a:pPr algn="just" eaLnBrk="1">
              <a:spcBef>
                <a:spcPts val="13"/>
              </a:spcBef>
            </a:pPr>
            <a:endParaRPr lang="it-IT" altLang="it-IT" sz="2000" dirty="0"/>
          </a:p>
          <a:p>
            <a:pPr algn="just" eaLnBrk="1">
              <a:lnSpc>
                <a:spcPct val="200000"/>
              </a:lnSpc>
              <a:spcBef>
                <a:spcPts val="13"/>
              </a:spcBef>
            </a:pPr>
            <a:r>
              <a:rPr lang="it-IT" altLang="it-IT" sz="2000" dirty="0"/>
              <a:t>I 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“Facilitatori digitali” sono di 2 tipi:</a:t>
            </a:r>
          </a:p>
          <a:p>
            <a:pPr marL="342900" lvl="0" indent="-342900" algn="just" fontAlgn="base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it-IT" sz="1800" b="1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Docenti</a:t>
            </a:r>
            <a:r>
              <a:rPr lang="it-IT" sz="180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“Facilitatori-Formatori”, che erogano un servizio di formazione.</a:t>
            </a:r>
            <a:endParaRPr lang="it-IT" sz="18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it-IT" sz="1800" b="1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Tutor</a:t>
            </a:r>
            <a:r>
              <a:rPr lang="it-IT" sz="180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“Facilitatori-Operatori”, che erogano un servizio di assistenza, presso i Punti di facilitazione digitale</a:t>
            </a:r>
            <a:r>
              <a:rPr lang="it-IT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800" u="none" strike="noStrike" spc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Sportelli dei consumatori).</a:t>
            </a:r>
            <a:endParaRPr lang="it-IT" sz="18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1">
              <a:spcBef>
                <a:spcPts val="13"/>
              </a:spcBef>
            </a:pPr>
            <a:endParaRPr lang="it-IT" altLang="it-IT" sz="1800" dirty="0"/>
          </a:p>
          <a:p>
            <a:pPr algn="just" eaLnBrk="1">
              <a:spcBef>
                <a:spcPts val="13"/>
              </a:spcBef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38512276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1390</Words>
  <Application>Microsoft Office PowerPoint</Application>
  <PresentationFormat>Personalizzato</PresentationFormat>
  <Paragraphs>256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Liberation Serif</vt:lpstr>
      <vt:lpstr>Symbol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Milazzo Angela</dc:creator>
  <cp:lastModifiedBy>Sivori Chiara</cp:lastModifiedBy>
  <cp:revision>145</cp:revision>
  <cp:lastPrinted>2023-07-13T14:02:48Z</cp:lastPrinted>
  <dcterms:created xsi:type="dcterms:W3CDTF">2023-02-23T11:07:19Z</dcterms:created>
  <dcterms:modified xsi:type="dcterms:W3CDTF">2023-07-14T11:01:49Z</dcterms:modified>
</cp:coreProperties>
</file>